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256" r:id="rId2"/>
    <p:sldId id="368" r:id="rId3"/>
    <p:sldId id="371" r:id="rId4"/>
    <p:sldId id="350" r:id="rId5"/>
    <p:sldId id="308" r:id="rId6"/>
    <p:sldId id="352" r:id="rId7"/>
    <p:sldId id="307" r:id="rId8"/>
    <p:sldId id="353" r:id="rId9"/>
    <p:sldId id="266" r:id="rId10"/>
    <p:sldId id="354" r:id="rId11"/>
    <p:sldId id="265" r:id="rId12"/>
    <p:sldId id="313" r:id="rId13"/>
    <p:sldId id="314" r:id="rId14"/>
    <p:sldId id="315" r:id="rId15"/>
    <p:sldId id="316" r:id="rId16"/>
    <p:sldId id="317" r:id="rId17"/>
    <p:sldId id="320" r:id="rId18"/>
    <p:sldId id="319" r:id="rId19"/>
    <p:sldId id="322" r:id="rId20"/>
    <p:sldId id="357" r:id="rId21"/>
    <p:sldId id="323" r:id="rId22"/>
    <p:sldId id="325" r:id="rId23"/>
    <p:sldId id="271" r:id="rId24"/>
    <p:sldId id="283" r:id="rId25"/>
    <p:sldId id="284" r:id="rId26"/>
    <p:sldId id="273" r:id="rId27"/>
    <p:sldId id="274" r:id="rId28"/>
    <p:sldId id="333" r:id="rId29"/>
    <p:sldId id="326" r:id="rId30"/>
    <p:sldId id="327" r:id="rId31"/>
    <p:sldId id="328" r:id="rId32"/>
    <p:sldId id="336" r:id="rId33"/>
    <p:sldId id="372" r:id="rId34"/>
    <p:sldId id="373" r:id="rId35"/>
    <p:sldId id="374" r:id="rId36"/>
    <p:sldId id="337" r:id="rId37"/>
    <p:sldId id="304" r:id="rId38"/>
    <p:sldId id="289" r:id="rId39"/>
    <p:sldId id="370" r:id="rId40"/>
    <p:sldId id="359" r:id="rId41"/>
    <p:sldId id="361" r:id="rId42"/>
    <p:sldId id="362" r:id="rId43"/>
    <p:sldId id="363" r:id="rId44"/>
    <p:sldId id="364" r:id="rId45"/>
    <p:sldId id="365" r:id="rId46"/>
    <p:sldId id="366" r:id="rId47"/>
    <p:sldId id="279" r:id="rId48"/>
    <p:sldId id="339" r:id="rId49"/>
    <p:sldId id="340" r:id="rId50"/>
    <p:sldId id="341" r:id="rId51"/>
    <p:sldId id="343" r:id="rId52"/>
  </p:sldIdLst>
  <p:sldSz cx="12192000" cy="6858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Open Sans" panose="020B0606030504020204" pitchFamily="34" charset="0"/>
      <p:regular r:id="rId58"/>
      <p:bold r:id="rId59"/>
      <p:italic r:id="rId60"/>
      <p:boldItalic r:id="rId61"/>
    </p:embeddedFont>
    <p:embeddedFont>
      <p:font typeface="Open Sans Extrabold" panose="020B0906030804020204" pitchFamily="34" charset="0"/>
      <p:bold r:id="rId62"/>
      <p:boldItalic r:id="rId63"/>
    </p:embeddedFont>
    <p:embeddedFont>
      <p:font typeface="Open Sans Light" panose="020B0306030504020204" pitchFamily="34" charset="0"/>
      <p:regular r:id="rId64"/>
      <p:italic r:id="rId65"/>
    </p:embeddedFont>
  </p:embeddedFontLst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+mn-ea"/>
        <a:cs typeface="Helvetica" panose="020B060402020202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+mn-ea"/>
        <a:cs typeface="Helvetica" panose="020B060402020202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+mn-ea"/>
        <a:cs typeface="Helvetica" panose="020B060402020202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+mn-ea"/>
        <a:cs typeface="Helvetica" panose="020B060402020202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+mn-ea"/>
        <a:cs typeface="Helvetica" panose="020B060402020202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+mn-ea"/>
        <a:cs typeface="Helvetica" panose="020B060402020202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+mn-ea"/>
        <a:cs typeface="Helvetica" panose="020B060402020202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+mn-ea"/>
        <a:cs typeface="Helvetica" panose="020B060402020202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+mn-ea"/>
        <a:cs typeface="Helvetica" panose="020B060402020202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C6F2"/>
    <a:srgbClr val="96BD03"/>
    <a:srgbClr val="CFE18C"/>
    <a:srgbClr val="12A0DB"/>
    <a:srgbClr val="5CB34A"/>
    <a:srgbClr val="7D529D"/>
    <a:srgbClr val="1DA1DD"/>
    <a:srgbClr val="BE4795"/>
    <a:srgbClr val="E87628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4" autoAdjust="0"/>
    <p:restoredTop sz="94660"/>
  </p:normalViewPr>
  <p:slideViewPr>
    <p:cSldViewPr snapToGrid="0">
      <p:cViewPr varScale="1">
        <p:scale>
          <a:sx n="83" d="100"/>
          <a:sy n="83" d="100"/>
        </p:scale>
        <p:origin x="946" y="1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163">
            <a:extLst>
              <a:ext uri="{FF2B5EF4-FFF2-40B4-BE49-F238E27FC236}">
                <a16:creationId xmlns:a16="http://schemas.microsoft.com/office/drawing/2014/main" id="{2AD27AD7-1828-776B-C198-F3BE3BE6D2F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3315" name="Shape 164">
            <a:extLst>
              <a:ext uri="{FF2B5EF4-FFF2-40B4-BE49-F238E27FC236}">
                <a16:creationId xmlns:a16="http://schemas.microsoft.com/office/drawing/2014/main" id="{2EA2D7EA-8793-AC11-ECE8-BE4BE43620A7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>
              <a:sym typeface="Lucida Grand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2200">
        <a:solidFill>
          <a:schemeClr val="tx1"/>
        </a:solidFill>
        <a:latin typeface="Open Sans" panose="020B0606030504020204" pitchFamily="34" charset="0"/>
        <a:ea typeface="Open Sans" panose="020B0606030504020204" pitchFamily="34" charset="0"/>
        <a:cs typeface="Open Sans" panose="020B0606030504020204" pitchFamily="34" charset="0"/>
        <a:sym typeface="Lucida Grande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22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22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22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2200">
        <a:solidFill>
          <a:schemeClr val="tx1"/>
        </a:solidFill>
        <a:latin typeface="Lucida Grande"/>
        <a:ea typeface="Lucida Grande"/>
        <a:cs typeface="Lucida Grande"/>
        <a:sym typeface="Lucida Grande"/>
      </a:defRPr>
    </a:lvl5pPr>
    <a:lvl6pPr indent="2286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27432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32004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36576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>
            <a:extLst>
              <a:ext uri="{FF2B5EF4-FFF2-40B4-BE49-F238E27FC236}">
                <a16:creationId xmlns:a16="http://schemas.microsoft.com/office/drawing/2014/main" id="{386DD484-D2B7-F158-59D0-0CF48F9824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7107" name="Segnaposto note 2">
            <a:extLst>
              <a:ext uri="{FF2B5EF4-FFF2-40B4-BE49-F238E27FC236}">
                <a16:creationId xmlns:a16="http://schemas.microsoft.com/office/drawing/2014/main" id="{9822A79A-CA78-A4AD-E634-6EBE83375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EE8635D-874F-711D-ED78-B71049FBB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6" y="-192661"/>
            <a:ext cx="2048434" cy="6267231"/>
          </a:xfrm>
          <a:prstGeom prst="rect">
            <a:avLst/>
          </a:prstGeom>
        </p:spPr>
      </p:pic>
      <p:pic>
        <p:nvPicPr>
          <p:cNvPr id="5" name="image1.png" descr="image1.png">
            <a:extLst>
              <a:ext uri="{FF2B5EF4-FFF2-40B4-BE49-F238E27FC236}">
                <a16:creationId xmlns:a16="http://schemas.microsoft.com/office/drawing/2014/main" id="{BDCBCAEA-F764-3BBC-9A28-DDE2845A2E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4446" y="6237288"/>
            <a:ext cx="102711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Il seguente documento, ad uso interno, è di proprietà di Snep S.p.A. se ne vieta qualunque utilizzo improprio, e la divulgazione al di fuori della rete di distributori.">
            <a:extLst>
              <a:ext uri="{FF2B5EF4-FFF2-40B4-BE49-F238E27FC236}">
                <a16:creationId xmlns:a16="http://schemas.microsoft.com/office/drawing/2014/main" id="{03C81297-9BAF-77E6-2844-29DF1C7272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521" y="6443297"/>
            <a:ext cx="10640060" cy="246221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1000" dirty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 panose="020B0604020202020204" pitchFamily="34" charset="0"/>
              </a:rPr>
              <a:t>Il seguente documento, ad uso interno, è di proprietà di Snep S.p.A. se ne vieta qualunque utilizzo improprio, e la divulgazione al di fuori della rete di distributori. </a:t>
            </a:r>
          </a:p>
        </p:txBody>
      </p:sp>
    </p:spTree>
    <p:extLst>
      <p:ext uri="{BB962C8B-B14F-4D97-AF65-F5344CB8AC3E}">
        <p14:creationId xmlns:p14="http://schemas.microsoft.com/office/powerpoint/2010/main" val="10998977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EE8635D-874F-711D-ED78-B71049FBB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6" y="-192661"/>
            <a:ext cx="2048434" cy="6267231"/>
          </a:xfrm>
          <a:prstGeom prst="rect">
            <a:avLst/>
          </a:prstGeom>
        </p:spPr>
      </p:pic>
      <p:pic>
        <p:nvPicPr>
          <p:cNvPr id="5" name="image1.png" descr="image1.png">
            <a:extLst>
              <a:ext uri="{FF2B5EF4-FFF2-40B4-BE49-F238E27FC236}">
                <a16:creationId xmlns:a16="http://schemas.microsoft.com/office/drawing/2014/main" id="{BDCBCAEA-F764-3BBC-9A28-DDE2845A2E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4446" y="6237288"/>
            <a:ext cx="102711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Il seguente documento, ad uso interno, è di proprietà di Snep S.p.A. se ne vieta qualunque utilizzo improprio, e la divulgazione al di fuori della rete di distributori.">
            <a:extLst>
              <a:ext uri="{FF2B5EF4-FFF2-40B4-BE49-F238E27FC236}">
                <a16:creationId xmlns:a16="http://schemas.microsoft.com/office/drawing/2014/main" id="{03C81297-9BAF-77E6-2844-29DF1C7272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521" y="6443297"/>
            <a:ext cx="10640060" cy="246221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1000" dirty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 panose="020B0604020202020204" pitchFamily="34" charset="0"/>
              </a:rPr>
              <a:t>Il seguente documento, ad uso interno, è di proprietà di Snep S.p.A. se ne vieta qualunque utilizzo improprio, e la divulgazione al di fuori della rete di distributori. </a:t>
            </a:r>
          </a:p>
        </p:txBody>
      </p:sp>
      <p:pic>
        <p:nvPicPr>
          <p:cNvPr id="2" name="Elemento grafico 5">
            <a:extLst>
              <a:ext uri="{FF2B5EF4-FFF2-40B4-BE49-F238E27FC236}">
                <a16:creationId xmlns:a16="http://schemas.microsoft.com/office/drawing/2014/main" id="{BAC5DF41-8350-53A6-A96E-6D60303ADD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8998" y="123826"/>
            <a:ext cx="580173" cy="103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18932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B71914C-62A9-15DF-BADF-726F5D3DF9E4}"/>
              </a:ext>
            </a:extLst>
          </p:cNvPr>
          <p:cNvSpPr/>
          <p:nvPr userDrawn="1"/>
        </p:nvSpPr>
        <p:spPr>
          <a:xfrm>
            <a:off x="-2146" y="0"/>
            <a:ext cx="12194146" cy="6858000"/>
          </a:xfrm>
          <a:prstGeom prst="rect">
            <a:avLst/>
          </a:prstGeom>
          <a:solidFill>
            <a:srgbClr val="60C6F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EE8635D-874F-711D-ED78-B71049FBB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6" y="-192661"/>
            <a:ext cx="2048434" cy="6267231"/>
          </a:xfrm>
          <a:prstGeom prst="rect">
            <a:avLst/>
          </a:prstGeom>
        </p:spPr>
      </p:pic>
      <p:pic>
        <p:nvPicPr>
          <p:cNvPr id="6" name="image1.png" descr="image1.png">
            <a:extLst>
              <a:ext uri="{FF2B5EF4-FFF2-40B4-BE49-F238E27FC236}">
                <a16:creationId xmlns:a16="http://schemas.microsoft.com/office/drawing/2014/main" id="{D732F779-E8F0-5894-1B79-CF6997FD67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7015" y="6236288"/>
            <a:ext cx="971042" cy="45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Il seguente documento, ad uso interno, è di proprietà di Snep S.p.A. se ne vieta qualunque utilizzo improprio, e la divulgazione al di fuori della rete di distributori.">
            <a:extLst>
              <a:ext uri="{FF2B5EF4-FFF2-40B4-BE49-F238E27FC236}">
                <a16:creationId xmlns:a16="http://schemas.microsoft.com/office/drawing/2014/main" id="{D4E29D23-B0D8-A741-1954-A7B2DB8FE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521" y="6443297"/>
            <a:ext cx="10640060" cy="246221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" panose="020B0604020202020204" pitchFamily="34" charset="0"/>
              </a:rPr>
              <a:t>Il seguente documento, ad uso interno, è di proprietà di Snep S.p.A. se ne vieta qualunque utilizzo improprio, e la divulgazione al di fuori della rete di distributori. </a:t>
            </a:r>
          </a:p>
        </p:txBody>
      </p:sp>
    </p:spTree>
    <p:extLst>
      <p:ext uri="{BB962C8B-B14F-4D97-AF65-F5344CB8AC3E}">
        <p14:creationId xmlns:p14="http://schemas.microsoft.com/office/powerpoint/2010/main" val="166326002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47216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Text">
            <a:extLst>
              <a:ext uri="{FF2B5EF4-FFF2-40B4-BE49-F238E27FC236}">
                <a16:creationId xmlns:a16="http://schemas.microsoft.com/office/drawing/2014/main" id="{E5A84D77-9570-F696-8A8B-CB0B5DA459B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Calibri Light" panose="020F0302020204030204" pitchFamily="34" charset="0"/>
              </a:rPr>
              <a:t>Title  Text</a:t>
            </a:r>
          </a:p>
        </p:txBody>
      </p:sp>
      <p:sp>
        <p:nvSpPr>
          <p:cNvPr id="1027" name="Body Level One…">
            <a:extLst>
              <a:ext uri="{FF2B5EF4-FFF2-40B4-BE49-F238E27FC236}">
                <a16:creationId xmlns:a16="http://schemas.microsoft.com/office/drawing/2014/main" id="{7E4FA132-FF60-840A-3B63-4F2A97A207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8" tIns="45718" rIns="4571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Calibri" panose="020F0502020204030204" pitchFamily="34" charset="0"/>
              </a:rPr>
              <a:t>Body Level One</a:t>
            </a:r>
          </a:p>
          <a:p>
            <a:pPr lvl="1"/>
            <a:r>
              <a:rPr lang="it-IT" altLang="it-IT" dirty="0">
                <a:sym typeface="Calibri" panose="020F0502020204030204" pitchFamily="34" charset="0"/>
              </a:rPr>
              <a:t>Body Level Two</a:t>
            </a:r>
          </a:p>
          <a:p>
            <a:pPr lvl="2"/>
            <a:r>
              <a:rPr lang="it-IT" altLang="it-IT" dirty="0">
                <a:sym typeface="Calibri" panose="020F0502020204030204" pitchFamily="34" charset="0"/>
              </a:rPr>
              <a:t>Body Level Three</a:t>
            </a:r>
          </a:p>
          <a:p>
            <a:pPr lvl="3"/>
            <a:r>
              <a:rPr lang="it-IT" altLang="it-IT" dirty="0">
                <a:sym typeface="Calibri" panose="020F0502020204030204" pitchFamily="34" charset="0"/>
              </a:rPr>
              <a:t>Body Level </a:t>
            </a:r>
            <a:r>
              <a:rPr lang="it-IT" altLang="it-IT" dirty="0" err="1">
                <a:sym typeface="Calibri" panose="020F0502020204030204" pitchFamily="34" charset="0"/>
              </a:rPr>
              <a:t>Four</a:t>
            </a:r>
            <a:endParaRPr lang="it-IT" altLang="it-IT" dirty="0">
              <a:sym typeface="Calibri" panose="020F0502020204030204" pitchFamily="34" charset="0"/>
            </a:endParaRPr>
          </a:p>
          <a:p>
            <a:pPr lvl="4"/>
            <a:r>
              <a:rPr lang="it-IT" altLang="it-IT" dirty="0">
                <a:sym typeface="Calibri" panose="020F0502020204030204" pitchFamily="34" charset="0"/>
              </a:rPr>
              <a:t>Body Level </a:t>
            </a:r>
            <a:r>
              <a:rPr lang="it-IT" altLang="it-IT" dirty="0" err="1">
                <a:sym typeface="Calibri" panose="020F0502020204030204" pitchFamily="34" charset="0"/>
              </a:rPr>
              <a:t>Five</a:t>
            </a:r>
            <a:endParaRPr lang="it-IT" altLang="it-IT" dirty="0">
              <a:sym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98" r:id="rId2"/>
    <p:sldLayoutId id="2147483794" r:id="rId3"/>
    <p:sldLayoutId id="2147483790" r:id="rId4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Open Sans Light" panose="020B0306030504020204" pitchFamily="34" charset="0"/>
          <a:ea typeface="+mj-ea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Open Sans Light" panose="020B0306030504020204" pitchFamily="34" charset="0"/>
          <a:ea typeface="+mj-ea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Open Sans Light" panose="020B0306030504020204" pitchFamily="34" charset="0"/>
          <a:ea typeface="+mj-ea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Open Sans Light" panose="020B0306030504020204" pitchFamily="34" charset="0"/>
          <a:ea typeface="+mj-ea"/>
          <a:cs typeface="Open Sans Light" panose="020B0306030504020204" pitchFamily="34" charset="0"/>
          <a:sym typeface="Calibri Light" panose="020F0302020204030204" pitchFamily="34" charset="0"/>
        </a:defRPr>
      </a:lvl5pPr>
      <a:lvl6pPr marL="0" marR="0" indent="22860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6pPr>
      <a:lvl7pPr marL="0" marR="0" indent="27432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7pPr>
      <a:lvl8pPr marL="0" marR="0" indent="32004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8pPr>
      <a:lvl9pPr marL="0" marR="0" indent="36576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1pPr>
      <a:lvl2pPr marL="723900" indent="-2667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1233488" indent="-31908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3pPr>
      <a:lvl4pPr marL="1727200" indent="-355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4pPr>
      <a:lvl5pPr marL="2184400" indent="-355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800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2.png" descr="image2.png">
            <a:extLst>
              <a:ext uri="{FF2B5EF4-FFF2-40B4-BE49-F238E27FC236}">
                <a16:creationId xmlns:a16="http://schemas.microsoft.com/office/drawing/2014/main" id="{8928A83F-E632-E47C-1226-444C4FFD8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25" y="569913"/>
            <a:ext cx="7839075" cy="46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ydropura_low">
            <a:hlinkClick r:id="" action="ppaction://media"/>
            <a:extLst>
              <a:ext uri="{FF2B5EF4-FFF2-40B4-BE49-F238E27FC236}">
                <a16:creationId xmlns:a16="http://schemas.microsoft.com/office/drawing/2014/main" id="{ABDD3278-3E02-F5CF-E1B6-1CFEB80675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9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immagine-incollata.pdf" descr="immagine-incollata.pdf">
            <a:extLst>
              <a:ext uri="{FF2B5EF4-FFF2-40B4-BE49-F238E27FC236}">
                <a16:creationId xmlns:a16="http://schemas.microsoft.com/office/drawing/2014/main" id="{17F9D00D-D8B1-C0DD-2665-5B210DDD3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3018" y="2296307"/>
            <a:ext cx="5215554" cy="102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8F0E770D-9BC4-45ED-3DCB-918C040F847A}"/>
              </a:ext>
            </a:extLst>
          </p:cNvPr>
          <p:cNvSpPr/>
          <p:nvPr/>
        </p:nvSpPr>
        <p:spPr>
          <a:xfrm>
            <a:off x="8257309" y="3250012"/>
            <a:ext cx="3314120" cy="2145264"/>
          </a:xfrm>
          <a:prstGeom prst="roundRect">
            <a:avLst/>
          </a:prstGeom>
          <a:noFill/>
          <a:ln w="2857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futuro </a:t>
            </a:r>
            <a:br>
              <a:rPr lang="it-IT" sz="40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40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dell’</a:t>
            </a:r>
            <a:r>
              <a:rPr lang="it-IT" sz="40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acqua</a:t>
            </a:r>
            <a:br>
              <a:rPr lang="it-IT" sz="40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it-IT" sz="40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ora. </a:t>
            </a:r>
            <a:endParaRPr lang="it-IT" sz="4000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magine 1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40BD1313-9DD1-84BD-0872-53BA9A67A1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70" y="91561"/>
            <a:ext cx="3570051" cy="626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FC5EC4F-5CA6-CD52-F702-B3598212E457}"/>
              </a:ext>
            </a:extLst>
          </p:cNvPr>
          <p:cNvSpPr/>
          <p:nvPr/>
        </p:nvSpPr>
        <p:spPr>
          <a:xfrm>
            <a:off x="6851505" y="1839634"/>
            <a:ext cx="4132968" cy="510774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TANTO PER COMINCIARE:</a:t>
            </a:r>
            <a:endParaRPr lang="it-IT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34D2B6B2-F64E-2165-09D1-7D45CAFE5E4A}"/>
              </a:ext>
            </a:extLst>
          </p:cNvPr>
          <p:cNvSpPr/>
          <p:nvPr/>
        </p:nvSpPr>
        <p:spPr>
          <a:xfrm>
            <a:off x="6851505" y="3013038"/>
            <a:ext cx="4132968" cy="1654354"/>
          </a:xfrm>
          <a:prstGeom prst="roundRect">
            <a:avLst>
              <a:gd name="adj" fmla="val 6999"/>
            </a:avLst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5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NON È UN </a:t>
            </a:r>
            <a:br>
              <a:rPr lang="it-IT" sz="40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it-IT" sz="425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DEPURATORE!</a:t>
            </a:r>
            <a:endParaRPr lang="it-IT" sz="425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magine 2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2959F756-F3BF-5060-856F-85DA444BC9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70" y="91561"/>
            <a:ext cx="3570051" cy="626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3EB8B0-1E43-77BE-C386-9A7037E312BA}"/>
              </a:ext>
            </a:extLst>
          </p:cNvPr>
          <p:cNvSpPr txBox="1"/>
          <p:nvPr/>
        </p:nvSpPr>
        <p:spPr>
          <a:xfrm>
            <a:off x="6929714" y="2032941"/>
            <a:ext cx="354432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rende l’acqua del tuo rubinetto: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A575064A-1B77-C2D1-B394-70578F66C738}"/>
              </a:ext>
            </a:extLst>
          </p:cNvPr>
          <p:cNvSpPr/>
          <p:nvPr/>
        </p:nvSpPr>
        <p:spPr>
          <a:xfrm>
            <a:off x="7184014" y="2771011"/>
            <a:ext cx="2892858" cy="510774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PURA</a:t>
            </a:r>
            <a:endParaRPr lang="it-IT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550E07CB-19A5-208F-42FD-98284110BBF6}"/>
              </a:ext>
            </a:extLst>
          </p:cNvPr>
          <p:cNvSpPr/>
          <p:nvPr/>
        </p:nvSpPr>
        <p:spPr>
          <a:xfrm>
            <a:off x="7184014" y="3716327"/>
            <a:ext cx="2892858" cy="510774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SALUTARE</a:t>
            </a:r>
            <a:endParaRPr lang="it-IT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C2BFFC2-5190-A4A0-AE27-7C2F7B77C48A}"/>
              </a:ext>
            </a:extLst>
          </p:cNvPr>
          <p:cNvSpPr/>
          <p:nvPr/>
        </p:nvSpPr>
        <p:spPr>
          <a:xfrm>
            <a:off x="7184014" y="4661644"/>
            <a:ext cx="2892858" cy="876831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INDISPENSABILE </a:t>
            </a:r>
            <a:br>
              <a:rPr lang="it-IT" sz="24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it-IT" sz="215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il tuo benessere</a:t>
            </a:r>
            <a:endParaRPr lang="it-IT" sz="2150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immagine-incollata.pdf" descr="immagine-incollata.pdf">
            <a:extLst>
              <a:ext uri="{FF2B5EF4-FFF2-40B4-BE49-F238E27FC236}">
                <a16:creationId xmlns:a16="http://schemas.microsoft.com/office/drawing/2014/main" id="{10AF6DFB-0D26-2660-C4E5-9428FFE6F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3869" y="1303439"/>
            <a:ext cx="3363913" cy="66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8" name="Immagine 7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DDB1DFB7-E1EF-4EFE-7187-AD2BE1A885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70" y="91561"/>
            <a:ext cx="3570051" cy="626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on sono un depuratore">
            <a:extLst>
              <a:ext uri="{FF2B5EF4-FFF2-40B4-BE49-F238E27FC236}">
                <a16:creationId xmlns:a16="http://schemas.microsoft.com/office/drawing/2014/main" id="{AF90725C-5478-99C2-DEE3-B484D0CD5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488" y="3705225"/>
            <a:ext cx="4376737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it-IT" altLang="it-IT" sz="48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Non sono un </a:t>
            </a:r>
            <a:r>
              <a:rPr lang="it-IT" altLang="it-IT" sz="4800" b="1" i="1" u="sng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depuratore 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6EF627E-12FD-87C7-FB05-8FA8DED1F3F0}"/>
              </a:ext>
            </a:extLst>
          </p:cNvPr>
          <p:cNvSpPr/>
          <p:nvPr/>
        </p:nvSpPr>
        <p:spPr>
          <a:xfrm>
            <a:off x="6812987" y="2388449"/>
            <a:ext cx="3670576" cy="919396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PURIFICA</a:t>
            </a:r>
            <a:r>
              <a:rPr lang="it-IT" sz="2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it-IT" sz="24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it-IT" sz="2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attraverso il processo di Osmosi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F373F43-962D-850B-3CD6-95E191149D58}"/>
              </a:ext>
            </a:extLst>
          </p:cNvPr>
          <p:cNvSpPr/>
          <p:nvPr/>
        </p:nvSpPr>
        <p:spPr>
          <a:xfrm>
            <a:off x="6812987" y="3905655"/>
            <a:ext cx="3670576" cy="1736641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ARRICCHISCE di IDROGENO </a:t>
            </a:r>
            <a:r>
              <a:rPr lang="it-IT" sz="24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attraverso un innovativo sistema di idrogenazione</a:t>
            </a:r>
            <a:endParaRPr lang="it-IT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magine 1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60272335-AE6B-6745-8E73-64332353EF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70" y="91561"/>
            <a:ext cx="3570051" cy="6268970"/>
          </a:xfrm>
          <a:prstGeom prst="rect">
            <a:avLst/>
          </a:prstGeom>
        </p:spPr>
      </p:pic>
      <p:pic>
        <p:nvPicPr>
          <p:cNvPr id="6" name="immagine-incollata.pdf" descr="immagine-incollata.pdf">
            <a:extLst>
              <a:ext uri="{FF2B5EF4-FFF2-40B4-BE49-F238E27FC236}">
                <a16:creationId xmlns:a16="http://schemas.microsoft.com/office/drawing/2014/main" id="{7481BC42-2C9A-AF97-7AE7-AB77BD245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3869" y="1303439"/>
            <a:ext cx="3363913" cy="66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qua">
            <a:extLst>
              <a:ext uri="{FF2B5EF4-FFF2-40B4-BE49-F238E27FC236}">
                <a16:creationId xmlns:a16="http://schemas.microsoft.com/office/drawing/2014/main" id="{5882EE9D-A902-48A8-D40D-B2286D767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410" y="227886"/>
            <a:ext cx="4981553" cy="825867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5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L’osmosi inversa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7B39066-9648-5C3C-08DA-B7A72F147108}"/>
              </a:ext>
            </a:extLst>
          </p:cNvPr>
          <p:cNvSpPr/>
          <p:nvPr/>
        </p:nvSpPr>
        <p:spPr>
          <a:xfrm>
            <a:off x="5979670" y="1331649"/>
            <a:ext cx="5301574" cy="749137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processo di osmosi inversa 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non 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agisce come un semplice filtro.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11AFAEAD-C5F4-E4A0-05B3-622396C7CC43}"/>
              </a:ext>
            </a:extLst>
          </p:cNvPr>
          <p:cNvSpPr/>
          <p:nvPr/>
        </p:nvSpPr>
        <p:spPr>
          <a:xfrm>
            <a:off x="5979671" y="2384778"/>
            <a:ext cx="5301575" cy="749137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 l’unico sistema capace eliminare il 95%-99% di sostanze tossiche, virus e batteri</a:t>
            </a:r>
            <a:endParaRPr lang="it-IT" sz="190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BC96EAC-15FA-DC4E-CCA4-33801877B6BC}"/>
              </a:ext>
            </a:extLst>
          </p:cNvPr>
          <p:cNvSpPr/>
          <p:nvPr/>
        </p:nvSpPr>
        <p:spPr>
          <a:xfrm>
            <a:off x="5970435" y="3437907"/>
            <a:ext cx="5301575" cy="749137"/>
          </a:xfrm>
          <a:prstGeom prst="roundRect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Rendendo l’</a:t>
            </a:r>
            <a:r>
              <a:rPr lang="it-IT" sz="19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acqua</a:t>
            </a:r>
            <a:r>
              <a:rPr lang="it-IT" sz="19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tuo rubinetto </a:t>
            </a:r>
            <a:r>
              <a:rPr lang="it-IT" sz="19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pura</a:t>
            </a:r>
            <a:r>
              <a:rPr lang="it-IT" sz="19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it-IT" sz="19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leggera</a:t>
            </a:r>
            <a:r>
              <a:rPr lang="it-IT" sz="19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come quella di una sorgente.</a:t>
            </a:r>
            <a:endParaRPr lang="it-IT" sz="1900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magine 3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0D16A447-DC67-11BE-CD8F-8B2F075395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70" y="91561"/>
            <a:ext cx="3570051" cy="626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qua">
            <a:extLst>
              <a:ext uri="{FF2B5EF4-FFF2-40B4-BE49-F238E27FC236}">
                <a16:creationId xmlns:a16="http://schemas.microsoft.com/office/drawing/2014/main" id="{5E5BAD7D-E9FF-7637-D29E-36EE7DF80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410" y="227886"/>
            <a:ext cx="4981553" cy="825867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5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</a:t>
            </a:r>
            <a:r>
              <a:rPr lang="it-IT" altLang="it-IT" sz="4500" b="1" dirty="0" err="1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idrogenatore</a:t>
            </a:r>
            <a:endParaRPr lang="it-IT" altLang="it-IT" sz="4500" b="1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FC612FD9-6C37-36E6-B72B-2CAC7B4793C8}"/>
              </a:ext>
            </a:extLst>
          </p:cNvPr>
          <p:cNvSpPr/>
          <p:nvPr/>
        </p:nvSpPr>
        <p:spPr>
          <a:xfrm>
            <a:off x="5979670" y="1885828"/>
            <a:ext cx="4882293" cy="749137"/>
          </a:xfrm>
          <a:prstGeom prst="roundRect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vera </a:t>
            </a:r>
            <a:r>
              <a:rPr lang="it-IT" sz="19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innovazione</a:t>
            </a:r>
            <a:r>
              <a:rPr lang="it-IT" sz="19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nel campo dell’idrogenazione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17BEB5E-438A-CEC4-38C1-8F1B7EE5F093}"/>
              </a:ext>
            </a:extLst>
          </p:cNvPr>
          <p:cNvSpPr/>
          <p:nvPr/>
        </p:nvSpPr>
        <p:spPr>
          <a:xfrm>
            <a:off x="5979672" y="2934225"/>
            <a:ext cx="4882292" cy="1072630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Progettato per produrre un’acqua ad alta concentrazione di idrogeno, 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senza alterarne il PH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it-IT" sz="190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magine 1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E1BC37DC-75EC-2574-8C41-48BEB531B1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70" y="91561"/>
            <a:ext cx="3570051" cy="626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Immagine 16">
            <a:extLst>
              <a:ext uri="{FF2B5EF4-FFF2-40B4-BE49-F238E27FC236}">
                <a16:creationId xmlns:a16="http://schemas.microsoft.com/office/drawing/2014/main" id="{AAE942B1-3CD2-BA28-D678-645991C10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008" y="1634836"/>
            <a:ext cx="8852549" cy="44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qua">
            <a:extLst>
              <a:ext uri="{FF2B5EF4-FFF2-40B4-BE49-F238E27FC236}">
                <a16:creationId xmlns:a16="http://schemas.microsoft.com/office/drawing/2014/main" id="{429FB509-6923-325E-35AF-068B02C5A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74" y="50557"/>
            <a:ext cx="10090058" cy="1333698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Centinaia di studi scientifici confermano i vantaggi dell’idrogeno 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43D24EB-A701-6D98-352E-02F5216A361A}"/>
              </a:ext>
            </a:extLst>
          </p:cNvPr>
          <p:cNvSpPr/>
          <p:nvPr/>
        </p:nvSpPr>
        <p:spPr>
          <a:xfrm>
            <a:off x="5099711" y="2769401"/>
            <a:ext cx="6427271" cy="1396122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PubMed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 una banca dati biomedica accessibile gratuitamente on line, sviluppata dal 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National Center for </a:t>
            </a:r>
            <a:r>
              <a:rPr lang="it-IT" sz="1900" kern="0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Biotechnology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Information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(NCBI) presso la 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National Library of Medicine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(NLM)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666AA521-0E88-89E4-E79C-3D5D2E1BB259}"/>
              </a:ext>
            </a:extLst>
          </p:cNvPr>
          <p:cNvSpPr/>
          <p:nvPr/>
        </p:nvSpPr>
        <p:spPr>
          <a:xfrm>
            <a:off x="5099710" y="4381144"/>
            <a:ext cx="6427271" cy="1396122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Contiene circa 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16 milioni di citazioni di articoli scientifici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Le citazioni provengono da 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MEDLINE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(la prima banca dati della NLM) e da altre banche dati dedicate alle scienze.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30F19A-3ACE-27DD-89FC-D1DF7B39AD81}"/>
              </a:ext>
            </a:extLst>
          </p:cNvPr>
          <p:cNvSpPr txBox="1"/>
          <p:nvPr/>
        </p:nvSpPr>
        <p:spPr>
          <a:xfrm>
            <a:off x="2218605" y="1202367"/>
            <a:ext cx="8628435" cy="52937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>
            <a:spAutoFit/>
          </a:bodyPr>
          <a:lstStyle/>
          <a:p>
            <a:pPr>
              <a:defRPr/>
            </a:pPr>
            <a:endParaRPr lang="it-IT" sz="1400" b="1" dirty="0">
              <a:solidFill>
                <a:srgbClr val="00A1FF"/>
              </a:solidFill>
              <a:latin typeface="Open Sans" panose="020B0606030504020204" pitchFamily="34" charset="0"/>
            </a:endParaRPr>
          </a:p>
          <a:p>
            <a:pPr>
              <a:defRPr/>
            </a:pPr>
            <a:endParaRPr lang="it-IT" sz="1400" b="1" dirty="0">
              <a:solidFill>
                <a:srgbClr val="00A1FF"/>
              </a:solidFill>
              <a:latin typeface="Open Sans" panose="020B0606030504020204" pitchFamily="34" charset="0"/>
            </a:endParaRPr>
          </a:p>
          <a:p>
            <a:pPr>
              <a:defRPr/>
            </a:pP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L'idrogeno molecolare è un gas emergente terapeuticamente per la </a:t>
            </a:r>
            <a:r>
              <a:rPr lang="it-IT" sz="1350" b="1" dirty="0">
                <a:solidFill>
                  <a:srgbClr val="00A1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neurodegenerazione 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altre malattie. 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Autori: </a:t>
            </a:r>
            <a:r>
              <a:rPr lang="it-IT" sz="1350" b="1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Ohta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350" b="1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Ito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350" b="1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Ichihara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350" b="1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Masafumi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350" b="1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Ito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Pubblicato: </a:t>
            </a:r>
            <a:r>
              <a:rPr lang="it-IT" sz="1350" u="sng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Hindawi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Publishing Corporation </a:t>
            </a:r>
            <a:r>
              <a:rPr lang="it-IT" sz="1350" u="sng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Oxidative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Pubblicato in Medicine </a:t>
            </a:r>
            <a:r>
              <a:rPr lang="it-IT" sz="1350" u="sng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Anocelular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350" u="sng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Longevitis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2012. </a:t>
            </a:r>
          </a:p>
          <a:p>
            <a:pPr>
              <a:defRPr/>
            </a:pPr>
            <a:endParaRPr lang="it-IT" sz="1350" dirty="0">
              <a:solidFill>
                <a:srgbClr val="1B1B1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L'acqua idrogenata </a:t>
            </a:r>
            <a:r>
              <a:rPr lang="it-IT" sz="1350" b="1" dirty="0">
                <a:solidFill>
                  <a:srgbClr val="00A1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migliora la psoriasi associata all'artrite 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a lesioni cutanee dovute al trattamento con idrogeno molecolare. Relazione di tre casi. 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Autori: </a:t>
            </a:r>
            <a:r>
              <a:rPr lang="it-IT" sz="1350" b="1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Ishibashi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Ichikawa, Sato e altri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Pubblicato in </a:t>
            </a:r>
            <a:r>
              <a:rPr lang="it-IT" sz="1350" u="sng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Molecular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Medicine Report, 2015. </a:t>
            </a:r>
          </a:p>
          <a:p>
            <a:pPr>
              <a:defRPr/>
            </a:pPr>
            <a:endParaRPr lang="it-IT" sz="1350" dirty="0">
              <a:solidFill>
                <a:srgbClr val="1B1B1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consumo di acqua con alte concentrazioni di idrogeno riduce lo stress ossidativo e l'attività della malattia nei </a:t>
            </a:r>
            <a:r>
              <a:rPr lang="it-IT" sz="1350" b="1" dirty="0">
                <a:solidFill>
                  <a:srgbClr val="00A1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pazienti con artrite reumatoide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Studio pilota. 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Autori: </a:t>
            </a:r>
            <a:r>
              <a:rPr lang="it-IT" sz="1350" b="1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Ishibashi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350" b="1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Rikitake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altri.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Pu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bblicato: </a:t>
            </a:r>
            <a:r>
              <a:rPr lang="it-IT" sz="1350" u="sng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Gas </a:t>
            </a:r>
            <a:r>
              <a:rPr lang="it-IT" sz="1350" u="sng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2012. </a:t>
            </a:r>
            <a:b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it-IT" sz="1350" u="sng" dirty="0">
              <a:solidFill>
                <a:srgbClr val="1B1B1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L'acqua idrogenata </a:t>
            </a:r>
            <a:r>
              <a:rPr lang="it-IT" sz="1350" b="1" dirty="0">
                <a:solidFill>
                  <a:srgbClr val="00A1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riduce la perdita neuronale 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dopaminergica nel modello di </a:t>
            </a:r>
            <a:r>
              <a:rPr lang="it-IT" sz="1350" b="1" dirty="0">
                <a:solidFill>
                  <a:srgbClr val="00A1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Parkinson </a:t>
            </a:r>
            <a:r>
              <a:rPr lang="it-IT" sz="1350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Fenil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Metil-4 1,2,3,6, </a:t>
            </a:r>
            <a:r>
              <a:rPr lang="it-IT" sz="1350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Tetraidropiridina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nei topi. 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Autori: Vari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cura dell'Università di Cambridge. </a:t>
            </a:r>
          </a:p>
          <a:p>
            <a:pPr>
              <a:defRPr/>
            </a:pPr>
            <a:b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L'acqua ricca di idrogeno </a:t>
            </a:r>
            <a:r>
              <a:rPr lang="it-IT" sz="1350" b="1" dirty="0">
                <a:solidFill>
                  <a:srgbClr val="00A1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riduce il colesterolo 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LBL nel siero e migliora la funzione del LHDL nei pazienti con potenziale sindrome metabolica. 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Autori: Song, Li, </a:t>
            </a:r>
            <a:r>
              <a:rPr lang="it-IT" sz="1350" b="1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Sang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altri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Pubblicato: JLR Papers, 2013. </a:t>
            </a:r>
          </a:p>
          <a:p>
            <a:pPr>
              <a:defRPr/>
            </a:pPr>
            <a:endParaRPr lang="it-IT" sz="1350" dirty="0">
              <a:solidFill>
                <a:srgbClr val="1B1B1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L'acqua calda ricca di idrogeno </a:t>
            </a:r>
            <a:r>
              <a:rPr lang="it-IT" sz="1350" b="1" dirty="0">
                <a:solidFill>
                  <a:srgbClr val="00A1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previene la formazione di rughe 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 i raggi UVA, la produzione di collagene di tipo 1 e favorisce una diminuzione dello stress ossidativo nei fibroblasti e la prevenzione di danni alle cellule nei cheratinociti. 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Autori: Kato, </a:t>
            </a:r>
            <a:r>
              <a:rPr lang="it-IT" sz="1350" b="1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Saitoh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350" b="1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Inai</a:t>
            </a:r>
            <a:r>
              <a:rPr lang="it-IT" sz="1350" b="1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altri</a:t>
            </a:r>
            <a:r>
              <a:rPr lang="it-IT" sz="1350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Pubblicato in Journal of </a:t>
            </a:r>
            <a:r>
              <a:rPr lang="it-IT" sz="1350" u="sng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Photochemistry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1350" u="sng" dirty="0" err="1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Photobiology</a:t>
            </a:r>
            <a:r>
              <a:rPr lang="it-IT" sz="1350" u="sng" dirty="0">
                <a:solidFill>
                  <a:srgbClr val="1B1B1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2011. </a:t>
            </a:r>
          </a:p>
          <a:p>
            <a:pPr>
              <a:defRPr/>
            </a:pPr>
            <a:endParaRPr lang="it-IT" sz="1300" u="sng" dirty="0"/>
          </a:p>
        </p:txBody>
      </p:sp>
      <p:sp>
        <p:nvSpPr>
          <p:cNvPr id="2" name="Acqua">
            <a:extLst>
              <a:ext uri="{FF2B5EF4-FFF2-40B4-BE49-F238E27FC236}">
                <a16:creationId xmlns:a16="http://schemas.microsoft.com/office/drawing/2014/main" id="{9A9EBB9F-59B1-F566-7A20-89F3A7A56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74" y="50557"/>
            <a:ext cx="10090058" cy="1333698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Centinaia di studi scientifici confermano i vantaggi dell’idrogeno 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A985BEB-DD8A-F534-1368-430DA8241E5C}"/>
              </a:ext>
            </a:extLst>
          </p:cNvPr>
          <p:cNvSpPr/>
          <p:nvPr/>
        </p:nvSpPr>
        <p:spPr>
          <a:xfrm>
            <a:off x="2042807" y="1531271"/>
            <a:ext cx="8835663" cy="4850072"/>
          </a:xfrm>
          <a:prstGeom prst="roundRect">
            <a:avLst>
              <a:gd name="adj" fmla="val 5491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qua">
            <a:extLst>
              <a:ext uri="{FF2B5EF4-FFF2-40B4-BE49-F238E27FC236}">
                <a16:creationId xmlns:a16="http://schemas.microsoft.com/office/drawing/2014/main" id="{F7064640-8196-AEC4-87D1-17036B0E8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410" y="243275"/>
            <a:ext cx="5582841" cy="795089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5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Qualità costruttiva</a:t>
            </a:r>
          </a:p>
        </p:txBody>
      </p:sp>
      <p:pic>
        <p:nvPicPr>
          <p:cNvPr id="2" name="Screenshot 2023-06-20 alle 11.21.44.png" descr="Screenshot 2023-06-20 alle 11.21.44.png">
            <a:extLst>
              <a:ext uri="{FF2B5EF4-FFF2-40B4-BE49-F238E27FC236}">
                <a16:creationId xmlns:a16="http://schemas.microsoft.com/office/drawing/2014/main" id="{D79231C6-9130-A6CE-F1B1-E81DD07F1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2905" y="4793672"/>
            <a:ext cx="1510849" cy="157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Picture 2" descr="Lo standard ISO 22000 - STRAFRUTTA | FRUTTA ONLINE">
            <a:extLst>
              <a:ext uri="{FF2B5EF4-FFF2-40B4-BE49-F238E27FC236}">
                <a16:creationId xmlns:a16="http://schemas.microsoft.com/office/drawing/2014/main" id="{E0D3B27E-C8E7-5884-8A25-8FB523A3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128" y="4821311"/>
            <a:ext cx="1046604" cy="9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Zamet - Certificazione di Sistema">
            <a:extLst>
              <a:ext uri="{FF2B5EF4-FFF2-40B4-BE49-F238E27FC236}">
                <a16:creationId xmlns:a16="http://schemas.microsoft.com/office/drawing/2014/main" id="{E1E411A3-7FE1-0498-8FDF-38B98B9F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3142" y="4821311"/>
            <a:ext cx="2325234" cy="11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BE612FA-454F-F781-4EC3-73D270FF34B0}"/>
              </a:ext>
            </a:extLst>
          </p:cNvPr>
          <p:cNvSpPr/>
          <p:nvPr/>
        </p:nvSpPr>
        <p:spPr>
          <a:xfrm>
            <a:off x="5979670" y="1206349"/>
            <a:ext cx="5390316" cy="408618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Prodotto Made in </a:t>
            </a:r>
            <a:r>
              <a:rPr lang="it-IT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Italy</a:t>
            </a:r>
            <a:endParaRPr lang="it-IT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2DBC321B-BEF8-C3F8-3AA0-61C3827AC93A}"/>
              </a:ext>
            </a:extLst>
          </p:cNvPr>
          <p:cNvSpPr/>
          <p:nvPr/>
        </p:nvSpPr>
        <p:spPr>
          <a:xfrm>
            <a:off x="5979671" y="1880789"/>
            <a:ext cx="5390317" cy="408618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Scocca in lamiera zincata verniciata (Aisi 430)</a:t>
            </a:r>
            <a:endParaRPr lang="it-IT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C95ED54F-F5FF-9E8A-A64A-A2172BCE69BB}"/>
              </a:ext>
            </a:extLst>
          </p:cNvPr>
          <p:cNvSpPr/>
          <p:nvPr/>
        </p:nvSpPr>
        <p:spPr>
          <a:xfrm>
            <a:off x="5970410" y="2566862"/>
            <a:ext cx="5390317" cy="1021552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Presenza di un </a:t>
            </a:r>
            <a:r>
              <a:rPr lang="it-IT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</a:t>
            </a:r>
            <a:r>
              <a:rPr lang="it-I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-filtro, per impurità fino a 0,5 micron, di facilissima sostituzione.</a:t>
            </a:r>
            <a:br>
              <a:rPr lang="it-I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Oltre a </a:t>
            </a:r>
            <a:r>
              <a:rPr lang="it-IT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microfiltrare</a:t>
            </a:r>
            <a:r>
              <a:rPr lang="it-I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protegge l’intero sistema</a:t>
            </a:r>
            <a:endParaRPr lang="it-IT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Bandiera Italiana MIL-TEC – Military World">
            <a:extLst>
              <a:ext uri="{FF2B5EF4-FFF2-40B4-BE49-F238E27FC236}">
                <a16:creationId xmlns:a16="http://schemas.microsoft.com/office/drawing/2014/main" id="{210F4212-8003-BD48-388E-2134E51BE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03670" y="1287915"/>
            <a:ext cx="399472" cy="24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FA8BA600-C319-C902-DDC6-1544846FA263}"/>
              </a:ext>
            </a:extLst>
          </p:cNvPr>
          <p:cNvSpPr/>
          <p:nvPr/>
        </p:nvSpPr>
        <p:spPr>
          <a:xfrm>
            <a:off x="5970409" y="4160074"/>
            <a:ext cx="5390317" cy="425644"/>
          </a:xfrm>
          <a:prstGeom prst="roundRect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Qualità certificata</a:t>
            </a:r>
            <a:endParaRPr lang="it-IT" sz="1900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magine 11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627D4B14-ED33-7BCD-BD34-A3A99C1045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70" y="91561"/>
            <a:ext cx="3570051" cy="626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HI E’">
            <a:extLst>
              <a:ext uri="{FF2B5EF4-FFF2-40B4-BE49-F238E27FC236}">
                <a16:creationId xmlns:a16="http://schemas.microsoft.com/office/drawing/2014/main" id="{19CF004A-4714-7183-4C4E-98765111B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04" y="352054"/>
            <a:ext cx="70881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it-IT" altLang="it-IT" sz="3600" dirty="0">
                <a:solidFill>
                  <a:srgbClr val="CEEFFF"/>
                </a:solidFill>
                <a:latin typeface="Open Sans" panose="020B0606030504020204" pitchFamily="34" charset="0"/>
                <a:cs typeface="Open Sans" panose="020B0606030504020204" pitchFamily="34" charset="0"/>
                <a:sym typeface="Helvetica" panose="020B0604020202020204" pitchFamily="34" charset="0"/>
              </a:rPr>
              <a:t>OGGI PARLIAMO DI: </a:t>
            </a:r>
          </a:p>
        </p:txBody>
      </p:sp>
      <p:sp>
        <p:nvSpPr>
          <p:cNvPr id="2" name="Acqua">
            <a:extLst>
              <a:ext uri="{FF2B5EF4-FFF2-40B4-BE49-F238E27FC236}">
                <a16:creationId xmlns:a16="http://schemas.microsoft.com/office/drawing/2014/main" id="{9FFD4678-A6C2-E604-B072-5A086D432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469" y="1684933"/>
            <a:ext cx="8843768" cy="3488134"/>
          </a:xfrm>
          <a:prstGeom prst="rect">
            <a:avLst/>
          </a:prstGeom>
          <a:noFill/>
          <a:ln>
            <a:noFill/>
          </a:ln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220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Acqua</a:t>
            </a:r>
          </a:p>
        </p:txBody>
      </p:sp>
    </p:spTree>
    <p:extLst>
      <p:ext uri="{BB962C8B-B14F-4D97-AF65-F5344CB8AC3E}">
        <p14:creationId xmlns:p14="http://schemas.microsoft.com/office/powerpoint/2010/main" val="3516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32501C2D-65D6-D32F-10F5-8FBF94EBF8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54" y="1300013"/>
            <a:ext cx="2283318" cy="4009481"/>
          </a:xfrm>
          <a:prstGeom prst="rect">
            <a:avLst/>
          </a:prstGeom>
        </p:spPr>
      </p:pic>
      <p:sp>
        <p:nvSpPr>
          <p:cNvPr id="5" name="Acqua">
            <a:extLst>
              <a:ext uri="{FF2B5EF4-FFF2-40B4-BE49-F238E27FC236}">
                <a16:creationId xmlns:a16="http://schemas.microsoft.com/office/drawing/2014/main" id="{029D1F9C-AA15-680F-9336-E878770BD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319" y="243275"/>
            <a:ext cx="8509845" cy="795089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5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SOSTITUZIONE DEL FILTRO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44E6463-36B7-69E5-E57C-0E838784198A}"/>
              </a:ext>
            </a:extLst>
          </p:cNvPr>
          <p:cNvSpPr/>
          <p:nvPr/>
        </p:nvSpPr>
        <p:spPr>
          <a:xfrm>
            <a:off x="5246260" y="5387057"/>
            <a:ext cx="6520870" cy="323488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 posto esternamente perché è l’unico elemento che andrà sostituito nel tempo.</a:t>
            </a:r>
            <a:endParaRPr lang="it-IT" sz="130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Montaggio Filtro-Hdropura_low">
            <a:hlinkClick r:id="" action="ppaction://media"/>
            <a:extLst>
              <a:ext uri="{FF2B5EF4-FFF2-40B4-BE49-F238E27FC236}">
                <a16:creationId xmlns:a16="http://schemas.microsoft.com/office/drawing/2014/main" id="{509BF1A5-9342-D55D-801A-5317D6CA97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r="558"/>
          <a:stretch/>
        </p:blipFill>
        <p:spPr>
          <a:xfrm>
            <a:off x="5246260" y="1475447"/>
            <a:ext cx="6520870" cy="3688577"/>
          </a:xfrm>
          <a:prstGeom prst="roundRect">
            <a:avLst>
              <a:gd name="adj" fmla="val 18279"/>
            </a:avLst>
          </a:prstGeom>
          <a:ln>
            <a:solidFill>
              <a:schemeClr val="accent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F6FE3D5-7B2E-9000-F6B4-3B43559663C8}"/>
              </a:ext>
            </a:extLst>
          </p:cNvPr>
          <p:cNvSpPr/>
          <p:nvPr/>
        </p:nvSpPr>
        <p:spPr>
          <a:xfrm>
            <a:off x="3094112" y="2168104"/>
            <a:ext cx="2486459" cy="408618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Semplicissimo!</a:t>
            </a:r>
            <a:endParaRPr lang="it-IT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E2DEE6A-0871-6657-0B19-E5B41DEA5589}"/>
              </a:ext>
            </a:extLst>
          </p:cNvPr>
          <p:cNvSpPr/>
          <p:nvPr/>
        </p:nvSpPr>
        <p:spPr>
          <a:xfrm>
            <a:off x="3094112" y="2726040"/>
            <a:ext cx="2486459" cy="715085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 un bicchiere d’acqua…</a:t>
            </a:r>
            <a:endParaRPr lang="it-IT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qua">
            <a:extLst>
              <a:ext uri="{FF2B5EF4-FFF2-40B4-BE49-F238E27FC236}">
                <a16:creationId xmlns:a16="http://schemas.microsoft.com/office/drawing/2014/main" id="{F8C58E26-B457-8238-9E4A-3CEAB4CAE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3398" y="292524"/>
            <a:ext cx="6200754" cy="733534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1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NOSTRI COMPETITOR</a:t>
            </a:r>
            <a:endParaRPr lang="it-IT" altLang="it-IT" sz="4100" b="1" dirty="0">
              <a:solidFill>
                <a:srgbClr val="60C6F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A4943661-41CA-7F79-F105-0C73BC34A6E4}"/>
              </a:ext>
            </a:extLst>
          </p:cNvPr>
          <p:cNvSpPr/>
          <p:nvPr/>
        </p:nvSpPr>
        <p:spPr>
          <a:xfrm>
            <a:off x="5759171" y="1596718"/>
            <a:ext cx="6108577" cy="1123707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 err="1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Hydropura</a:t>
            </a:r>
            <a:r>
              <a:rPr lang="it-IT" sz="20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it-IT" sz="20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 una novità assoluta nel campo </a:t>
            </a:r>
            <a:r>
              <a:rPr lang="it-IT" sz="2000" kern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dell’osmosi e </a:t>
            </a:r>
            <a:r>
              <a:rPr lang="it-IT" sz="20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dell’idrogenazione. Possiamo quindi affermare di non avere competitor!</a:t>
            </a:r>
            <a:endParaRPr lang="it-IT" sz="2000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0F26CE1E-59DC-CFCF-F251-74E0F13EEAE1}"/>
              </a:ext>
            </a:extLst>
          </p:cNvPr>
          <p:cNvSpPr/>
          <p:nvPr/>
        </p:nvSpPr>
        <p:spPr>
          <a:xfrm>
            <a:off x="5759171" y="3145231"/>
            <a:ext cx="6108577" cy="2516739"/>
          </a:xfrm>
          <a:prstGeom prst="roundRect">
            <a:avLst>
              <a:gd name="adj" fmla="val 8321"/>
            </a:avLst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lang="it-IT" sz="20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Filtro esterno </a:t>
            </a:r>
            <a:r>
              <a:rPr lang="it-IT" sz="20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sostituibile in autonomia</a:t>
            </a:r>
            <a:br>
              <a:rPr lang="it-IT" sz="20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lang="it-IT" sz="20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Osmosi + </a:t>
            </a:r>
            <a:r>
              <a:rPr lang="it-IT" sz="2000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Idrogenatore</a:t>
            </a:r>
            <a:r>
              <a:rPr lang="it-IT" sz="20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 un unico prodotto</a:t>
            </a:r>
          </a:p>
          <a:p>
            <a:pPr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lang="it-IT" sz="20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Processo di Idrogenazione che </a:t>
            </a:r>
            <a:r>
              <a:rPr lang="it-IT" sz="20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non altera il PH</a:t>
            </a:r>
          </a:p>
          <a:p>
            <a:pPr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</a:t>
            </a:r>
            <a:r>
              <a:rPr lang="it-IT" sz="20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Rete di istallatori </a:t>
            </a:r>
            <a:r>
              <a:rPr lang="it-IT" sz="20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professionisti (ITA e EU)</a:t>
            </a:r>
            <a:br>
              <a:rPr lang="it-IT" sz="20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Prodotto </a:t>
            </a:r>
            <a:r>
              <a:rPr lang="it-IT" sz="20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Made in </a:t>
            </a:r>
            <a:r>
              <a:rPr lang="it-IT" sz="2000" kern="0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Italy</a:t>
            </a:r>
            <a:endParaRPr lang="it-IT" sz="2000" kern="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Acqua">
            <a:extLst>
              <a:ext uri="{FF2B5EF4-FFF2-40B4-BE49-F238E27FC236}">
                <a16:creationId xmlns:a16="http://schemas.microsoft.com/office/drawing/2014/main" id="{50070525-A164-B153-158E-F9986C898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101" y="68409"/>
            <a:ext cx="600364" cy="1025922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r" eaLnBrk="1">
              <a:defRPr/>
            </a:pPr>
            <a:r>
              <a:rPr lang="it-IT" altLang="it-IT" sz="6000" b="1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</a:t>
            </a:r>
          </a:p>
        </p:txBody>
      </p:sp>
      <p:pic>
        <p:nvPicPr>
          <p:cNvPr id="2" name="Immagine 1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43740A6D-71CD-83BC-BFBA-364DF4DD0E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70" y="91561"/>
            <a:ext cx="3570051" cy="626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1453A6D0-953D-CBE4-9B8D-AACDC55D4B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70" y="91561"/>
            <a:ext cx="3570051" cy="6268970"/>
          </a:xfrm>
          <a:prstGeom prst="rect">
            <a:avLst/>
          </a:prstGeom>
        </p:spPr>
      </p:pic>
      <p:sp>
        <p:nvSpPr>
          <p:cNvPr id="2" name="Acqua">
            <a:extLst>
              <a:ext uri="{FF2B5EF4-FFF2-40B4-BE49-F238E27FC236}">
                <a16:creationId xmlns:a16="http://schemas.microsoft.com/office/drawing/2014/main" id="{B28FF2A7-0B4B-A797-B2FA-96A99D6D0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1673" y="241824"/>
            <a:ext cx="5047439" cy="1333698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VANTAGGI DI NON ALTERARE IL PH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80C18DAF-FD2C-3F5E-2559-C1C9BC7E6EE0}"/>
              </a:ext>
            </a:extLst>
          </p:cNvPr>
          <p:cNvSpPr/>
          <p:nvPr/>
        </p:nvSpPr>
        <p:spPr>
          <a:xfrm>
            <a:off x="6161675" y="2075066"/>
            <a:ext cx="5047438" cy="1072630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Sistema più efficiente 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(maggior quantità di H2 nell’acqua, fino a 5 volte più elevato di ppm (parti per milione)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F8684E2-81DA-03BD-6129-6892B3CE6A01}"/>
              </a:ext>
            </a:extLst>
          </p:cNvPr>
          <p:cNvSpPr/>
          <p:nvPr/>
        </p:nvSpPr>
        <p:spPr>
          <a:xfrm>
            <a:off x="6161675" y="3532561"/>
            <a:ext cx="5047439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Efficienza costante 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nel tempo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095FB103-7058-86AD-4949-FE318E22C836}"/>
              </a:ext>
            </a:extLst>
          </p:cNvPr>
          <p:cNvSpPr/>
          <p:nvPr/>
        </p:nvSpPr>
        <p:spPr>
          <a:xfrm>
            <a:off x="6152440" y="4343070"/>
            <a:ext cx="5047439" cy="749137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Nessuna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necessità di 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manutenzione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dell’impianto interno.</a:t>
            </a:r>
            <a:endParaRPr lang="it-IT" sz="190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Immagine 4" descr="Immagine 4">
            <a:extLst>
              <a:ext uri="{FF2B5EF4-FFF2-40B4-BE49-F238E27FC236}">
                <a16:creationId xmlns:a16="http://schemas.microsoft.com/office/drawing/2014/main" id="{FCC62671-3D87-B51C-9C51-8AA996941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2071" y="0"/>
            <a:ext cx="4158186" cy="640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Acqua">
            <a:extLst>
              <a:ext uri="{FF2B5EF4-FFF2-40B4-BE49-F238E27FC236}">
                <a16:creationId xmlns:a16="http://schemas.microsoft.com/office/drawing/2014/main" id="{C588B728-D09C-5F70-F280-AF236CCFC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159" y="240136"/>
            <a:ext cx="6005459" cy="1333698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GLI SVANTAGGI DI BERE</a:t>
            </a:r>
            <a:b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L’ACQUA IN BOTTIGLIA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E0A6E51-BE78-E118-21DF-502987981636}"/>
              </a:ext>
            </a:extLst>
          </p:cNvPr>
          <p:cNvSpPr/>
          <p:nvPr/>
        </p:nvSpPr>
        <p:spPr>
          <a:xfrm>
            <a:off x="2143854" y="2061548"/>
            <a:ext cx="5047439" cy="749137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Fare 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fatica nel trasportarla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dal supermercato a casa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47D53F7-DBB9-DEAC-A697-0228B1CF670E}"/>
              </a:ext>
            </a:extLst>
          </p:cNvPr>
          <p:cNvSpPr/>
          <p:nvPr/>
        </p:nvSpPr>
        <p:spPr>
          <a:xfrm>
            <a:off x="2143853" y="3112425"/>
            <a:ext cx="5047439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Occupa spazio </a:t>
            </a: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dispensa</a:t>
            </a:r>
            <a:endParaRPr lang="it-IT" sz="190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3C258E0-FA9A-2661-D9C4-31CFC9A5734A}"/>
              </a:ext>
            </a:extLst>
          </p:cNvPr>
          <p:cNvSpPr/>
          <p:nvPr/>
        </p:nvSpPr>
        <p:spPr>
          <a:xfrm>
            <a:off x="2153089" y="3839809"/>
            <a:ext cx="5047439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 una 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spesa ricorrente</a:t>
            </a:r>
            <a:endParaRPr lang="it-IT" sz="1900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85912A1-84D1-47DE-9FA9-191E84F9F0EE}"/>
              </a:ext>
            </a:extLst>
          </p:cNvPr>
          <p:cNvSpPr/>
          <p:nvPr/>
        </p:nvSpPr>
        <p:spPr>
          <a:xfrm>
            <a:off x="2143852" y="4567193"/>
            <a:ext cx="5047439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Spesa media annua di circa </a:t>
            </a:r>
            <a:r>
              <a:rPr lang="it-IT" sz="19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1168€</a:t>
            </a:r>
            <a:endParaRPr lang="it-IT" sz="190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bottiglie-risparmio-3.jpg" descr="bottiglie-risparmio-3.jpg">
            <a:extLst>
              <a:ext uri="{FF2B5EF4-FFF2-40B4-BE49-F238E27FC236}">
                <a16:creationId xmlns:a16="http://schemas.microsoft.com/office/drawing/2014/main" id="{3F7AD0ED-C676-75B4-89A2-0F23C61C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1486" y="3583709"/>
            <a:ext cx="2905589" cy="228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5061" name="raccolta-plastica-e1549291938124-738x423.jpg" descr="raccolta-plastica-e1549291938124-738x423.jpg">
            <a:extLst>
              <a:ext uri="{FF2B5EF4-FFF2-40B4-BE49-F238E27FC236}">
                <a16:creationId xmlns:a16="http://schemas.microsoft.com/office/drawing/2014/main" id="{FB2DE70B-F5DD-0E44-8567-5DA31F039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745" y="3294122"/>
            <a:ext cx="4027778" cy="257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Acqua">
            <a:extLst>
              <a:ext uri="{FF2B5EF4-FFF2-40B4-BE49-F238E27FC236}">
                <a16:creationId xmlns:a16="http://schemas.microsoft.com/office/drawing/2014/main" id="{E0DA1EED-5774-79FA-4332-543BB4E0B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158" y="240136"/>
            <a:ext cx="8545459" cy="1333698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Il 90% DELLE FAMIGLIE ITALIANE BEVE ACQUA IN BOTTIGLIA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9743699-245D-61F7-17F9-06B8BB000CF1}"/>
              </a:ext>
            </a:extLst>
          </p:cNvPr>
          <p:cNvSpPr/>
          <p:nvPr/>
        </p:nvSpPr>
        <p:spPr>
          <a:xfrm>
            <a:off x="2143853" y="2027496"/>
            <a:ext cx="6797669" cy="817241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1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Oltre ai costi e ai disagi, vi siete mai chiesti </a:t>
            </a:r>
            <a:r>
              <a:rPr lang="it-IT" sz="21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che acqua trovate nelle bottiglie di plastica</a:t>
            </a:r>
            <a:r>
              <a:rPr lang="it-IT" sz="21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P001_08_2020.jpg" descr="COP001_08_2020.jpg">
            <a:extLst>
              <a:ext uri="{FF2B5EF4-FFF2-40B4-BE49-F238E27FC236}">
                <a16:creationId xmlns:a16="http://schemas.microsoft.com/office/drawing/2014/main" id="{0240370C-9F9B-9632-8874-8B49F1714C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50" y="898957"/>
            <a:ext cx="3757613" cy="5133975"/>
          </a:xfrm>
          <a:prstGeom prst="rect">
            <a:avLst/>
          </a:prstGeom>
          <a:ln w="12700">
            <a:noFill/>
            <a:miter lim="400000"/>
          </a:ln>
          <a:effectLst>
            <a:outerShdw blurRad="25400" dist="127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6" name="aacopertinadentro.gif" descr="aacopertinadentro.gif">
            <a:extLst>
              <a:ext uri="{FF2B5EF4-FFF2-40B4-BE49-F238E27FC236}">
                <a16:creationId xmlns:a16="http://schemas.microsoft.com/office/drawing/2014/main" id="{A43DA434-7FB0-05D9-2146-18D9793A8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615" y="914832"/>
            <a:ext cx="3848100" cy="51181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25400" dist="127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7" name="Screenshot 2023-01-26 alle 13.33.14.png" descr="Screenshot 2023-01-26 alle 13.33.14.png">
            <a:extLst>
              <a:ext uri="{FF2B5EF4-FFF2-40B4-BE49-F238E27FC236}">
                <a16:creationId xmlns:a16="http://schemas.microsoft.com/office/drawing/2014/main" id="{8ED44738-99C6-1EDB-C095-C055194A35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509" y="908685"/>
            <a:ext cx="3152775" cy="2436812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25400" dist="127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8" name="Screenshot 2023-01-26 alle 13.30.29.png" descr="Screenshot 2023-01-26 alle 13.30.29.png">
            <a:extLst>
              <a:ext uri="{FF2B5EF4-FFF2-40B4-BE49-F238E27FC236}">
                <a16:creationId xmlns:a16="http://schemas.microsoft.com/office/drawing/2014/main" id="{83ECD2D5-E667-37CE-5DB8-B511DEBB4F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096" y="3596119"/>
            <a:ext cx="3149600" cy="239395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25400" dist="127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9CDF5054-DFFA-54FC-571D-2844761CBCA3}"/>
              </a:ext>
            </a:extLst>
          </p:cNvPr>
          <p:cNvSpPr/>
          <p:nvPr/>
        </p:nvSpPr>
        <p:spPr>
          <a:xfrm>
            <a:off x="304799" y="5061527"/>
            <a:ext cx="2262909" cy="1065441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8" tIns="45718" rIns="45718" bIns="45718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1C3681F-967D-3BBE-88CD-12B3CF7A6A01}"/>
              </a:ext>
            </a:extLst>
          </p:cNvPr>
          <p:cNvSpPr/>
          <p:nvPr/>
        </p:nvSpPr>
        <p:spPr>
          <a:xfrm>
            <a:off x="4408633" y="1958109"/>
            <a:ext cx="3280063" cy="1501112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8" tIns="45718" rIns="45718" bIns="45718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37F8688-B554-C6E6-8869-148493DD1B94}"/>
              </a:ext>
            </a:extLst>
          </p:cNvPr>
          <p:cNvSpPr/>
          <p:nvPr/>
        </p:nvSpPr>
        <p:spPr>
          <a:xfrm>
            <a:off x="4411807" y="5351328"/>
            <a:ext cx="2884920" cy="775639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8" tIns="45718" rIns="45718" bIns="45718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3654E89-99E6-3123-C2E4-094024516108}"/>
              </a:ext>
            </a:extLst>
          </p:cNvPr>
          <p:cNvSpPr/>
          <p:nvPr/>
        </p:nvSpPr>
        <p:spPr>
          <a:xfrm>
            <a:off x="8065511" y="3465649"/>
            <a:ext cx="2731798" cy="986277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8" tIns="45718" rIns="45718" bIns="45718" spcCol="3810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" name="Acqua">
            <a:extLst>
              <a:ext uri="{FF2B5EF4-FFF2-40B4-BE49-F238E27FC236}">
                <a16:creationId xmlns:a16="http://schemas.microsoft.com/office/drawing/2014/main" id="{F48681E1-7849-6FF4-26B7-72F01AE4B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85" y="86776"/>
            <a:ext cx="10161824" cy="718145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RIGUARDO LE ACQUE IN BOTTIGLIA…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  <p:bldP spid="8" grpId="0" animBg="1" advAuto="0"/>
      <p:bldP spid="12" grpId="0" animBg="1"/>
      <p:bldP spid="14" grpId="0" animBg="1"/>
      <p:bldP spid="16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qua">
            <a:extLst>
              <a:ext uri="{FF2B5EF4-FFF2-40B4-BE49-F238E27FC236}">
                <a16:creationId xmlns:a16="http://schemas.microsoft.com/office/drawing/2014/main" id="{2E407F42-A5CA-E202-F280-798E84ABB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85" y="86776"/>
            <a:ext cx="10161824" cy="718145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RIGUARDO LE ACQUE IN BOTTIGLIA…</a:t>
            </a:r>
          </a:p>
        </p:txBody>
      </p:sp>
      <p:pic>
        <p:nvPicPr>
          <p:cNvPr id="4" name="Acqua minerale e arsenico">
            <a:hlinkClick r:id="" action="ppaction://media"/>
            <a:extLst>
              <a:ext uri="{FF2B5EF4-FFF2-40B4-BE49-F238E27FC236}">
                <a16:creationId xmlns:a16="http://schemas.microsoft.com/office/drawing/2014/main" id="{F3CA0F8B-D239-7EB0-B14B-959AF84762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5993" y="1036948"/>
            <a:ext cx="8877743" cy="4864458"/>
          </a:xfrm>
          <a:prstGeom prst="roundRect">
            <a:avLst>
              <a:gd name="adj" fmla="val 13635"/>
            </a:avLst>
          </a:prstGeom>
          <a:ln>
            <a:solidFill>
              <a:schemeClr val="accent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5D572255-563B-5F19-B871-F2BB84F39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615" y="871671"/>
            <a:ext cx="9332842" cy="5479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5C02DC5-4406-3606-A3BF-C410A0E32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616" y="871672"/>
            <a:ext cx="9332843" cy="547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272445-43A4-E20C-1D09-94DCC5C46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616" y="871672"/>
            <a:ext cx="9332844" cy="547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DFAD6E4-BC7C-B668-E638-713710D60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613" y="871672"/>
            <a:ext cx="9332847" cy="547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22D58CE-4888-3452-B24F-349ABE491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614" y="871672"/>
            <a:ext cx="9332847" cy="547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7430893-A82B-9161-C73D-BC5B30425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611" y="871672"/>
            <a:ext cx="9332841" cy="547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2" name="Acqua">
            <a:extLst>
              <a:ext uri="{FF2B5EF4-FFF2-40B4-BE49-F238E27FC236}">
                <a16:creationId xmlns:a16="http://schemas.microsoft.com/office/drawing/2014/main" id="{EC886D0C-6B1F-7302-7936-50497BD54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01" y="86776"/>
            <a:ext cx="11278459" cy="718145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L’INQUINAMENTO DA PLASTICA…</a:t>
            </a:r>
          </a:p>
        </p:txBody>
      </p:sp>
      <p:pic>
        <p:nvPicPr>
          <p:cNvPr id="49156" name="Immagine 5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A898B4B-ABF0-10A6-FF7D-E72899EC4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2733" y="1474656"/>
            <a:ext cx="2899268" cy="1200505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D4778FF9-DED2-297D-DD6C-8102C7E992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637" y="1963335"/>
            <a:ext cx="1006119" cy="1766733"/>
          </a:xfrm>
          <a:prstGeom prst="rect">
            <a:avLst/>
          </a:prstGeom>
        </p:spPr>
      </p:pic>
      <p:sp>
        <p:nvSpPr>
          <p:cNvPr id="50179" name="Rectangle 2">
            <a:extLst>
              <a:ext uri="{FF2B5EF4-FFF2-40B4-BE49-F238E27FC236}">
                <a16:creationId xmlns:a16="http://schemas.microsoft.com/office/drawing/2014/main" id="{84EBF258-DE7F-A1A5-9494-66AD75B4F768}"/>
              </a:ext>
            </a:extLst>
          </p:cNvPr>
          <p:cNvSpPr>
            <a:spLocks/>
          </p:cNvSpPr>
          <p:nvPr/>
        </p:nvSpPr>
        <p:spPr bwMode="auto">
          <a:xfrm>
            <a:off x="2277342" y="2853596"/>
            <a:ext cx="1606550" cy="1822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endParaRPr lang="it-IT" altLang="it-IT" sz="16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554B645-F323-7EA1-E505-C18A40AC4AA1}"/>
              </a:ext>
            </a:extLst>
          </p:cNvPr>
          <p:cNvSpPr/>
          <p:nvPr/>
        </p:nvSpPr>
        <p:spPr>
          <a:xfrm>
            <a:off x="2058470" y="4443195"/>
            <a:ext cx="10022694" cy="88758"/>
          </a:xfrm>
          <a:prstGeom prst="rect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 w="1905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Immagine 17" descr="Immagine che contiene liquido, Bottiglia di vetro, bevanda, Soluzione&#10;&#10;Descrizione generata automaticamente">
            <a:extLst>
              <a:ext uri="{FF2B5EF4-FFF2-40B4-BE49-F238E27FC236}">
                <a16:creationId xmlns:a16="http://schemas.microsoft.com/office/drawing/2014/main" id="{5943EC62-CB13-8312-156D-0C536A4D3C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219" y="1826627"/>
            <a:ext cx="634703" cy="1830875"/>
          </a:xfrm>
          <a:prstGeom prst="rect">
            <a:avLst/>
          </a:prstGeom>
        </p:spPr>
      </p:pic>
      <p:pic>
        <p:nvPicPr>
          <p:cNvPr id="20" name="Immagine 19" descr="Immagine che contiene bottiglia d'acqua, bottiglia&#10;&#10;Descrizione generata automaticamente">
            <a:extLst>
              <a:ext uri="{FF2B5EF4-FFF2-40B4-BE49-F238E27FC236}">
                <a16:creationId xmlns:a16="http://schemas.microsoft.com/office/drawing/2014/main" id="{45EBE0DB-C24D-7536-F741-1F30E94637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750" y="1738857"/>
            <a:ext cx="634704" cy="1899894"/>
          </a:xfrm>
          <a:prstGeom prst="rect">
            <a:avLst/>
          </a:prstGeom>
        </p:spPr>
      </p:pic>
      <p:pic>
        <p:nvPicPr>
          <p:cNvPr id="22" name="Immagine 21" descr="Immagine che contiene bevanda, Bicchieri, stoviglie, Stoviglie&#10;&#10;Descrizione generata automaticamente">
            <a:extLst>
              <a:ext uri="{FF2B5EF4-FFF2-40B4-BE49-F238E27FC236}">
                <a16:creationId xmlns:a16="http://schemas.microsoft.com/office/drawing/2014/main" id="{F179A40D-7770-61F1-2F05-67F38493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364" y="2776649"/>
            <a:ext cx="941770" cy="84066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7B5CD84-0195-73A6-77A5-74E628AB1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2652" y="1775801"/>
            <a:ext cx="606530" cy="186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AB1049C-639E-02BC-B6D6-4998A087B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388" y="1961298"/>
            <a:ext cx="1011690" cy="171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496B779-47D2-BDEA-4B08-03F19A5100B4}"/>
              </a:ext>
            </a:extLst>
          </p:cNvPr>
          <p:cNvCxnSpPr>
            <a:cxnSpLocks/>
          </p:cNvCxnSpPr>
          <p:nvPr/>
        </p:nvCxnSpPr>
        <p:spPr>
          <a:xfrm flipV="1">
            <a:off x="6923792" y="1766565"/>
            <a:ext cx="0" cy="2463686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Acqua">
            <a:extLst>
              <a:ext uri="{FF2B5EF4-FFF2-40B4-BE49-F238E27FC236}">
                <a16:creationId xmlns:a16="http://schemas.microsoft.com/office/drawing/2014/main" id="{5F15DC86-337B-F4F1-C7AD-7668BA0BE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9" y="86776"/>
            <a:ext cx="11526699" cy="718145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BEVANDE</a:t>
            </a:r>
            <a:r>
              <a:rPr lang="it-IT" altLang="it-IT" sz="4000" b="1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: OSSIDANTI </a:t>
            </a:r>
            <a:r>
              <a:rPr lang="it-IT" altLang="it-IT" sz="4000" b="1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vs</a:t>
            </a:r>
            <a:r>
              <a:rPr lang="it-IT" altLang="it-IT" sz="4000" b="1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 ANTIOSSIDANTI</a:t>
            </a:r>
            <a:endParaRPr lang="it-IT" altLang="it-IT" sz="4000" b="1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entury Gothic" panose="020B0502020202020204" pitchFamily="34" charset="0"/>
            </a:endParaRPr>
          </a:p>
        </p:txBody>
      </p:sp>
      <p:pic>
        <p:nvPicPr>
          <p:cNvPr id="9" name="Immagine 8" descr="Immagine che contiene Stoviglie, stoviglie, Bicchieri, ceramica&#10;&#10;Descrizione generata automaticamente">
            <a:extLst>
              <a:ext uri="{FF2B5EF4-FFF2-40B4-BE49-F238E27FC236}">
                <a16:creationId xmlns:a16="http://schemas.microsoft.com/office/drawing/2014/main" id="{C2F26A9E-527C-37DE-F0A1-1B635B4E6C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755" y="2581071"/>
            <a:ext cx="1307313" cy="1154604"/>
          </a:xfrm>
          <a:prstGeom prst="rect">
            <a:avLst/>
          </a:prstGeom>
        </p:spPr>
      </p:pic>
      <p:pic>
        <p:nvPicPr>
          <p:cNvPr id="16" name="Immagine 15" descr="Immagine che contiene bevanda, succo, agrume, Bevanda all'arancia&#10;&#10;Descrizione generata automaticamente">
            <a:extLst>
              <a:ext uri="{FF2B5EF4-FFF2-40B4-BE49-F238E27FC236}">
                <a16:creationId xmlns:a16="http://schemas.microsoft.com/office/drawing/2014/main" id="{2BAA18C1-CAFB-815C-8424-D870BEF0C7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528998" y="2423072"/>
            <a:ext cx="1173077" cy="1298986"/>
          </a:xfrm>
          <a:prstGeom prst="rect">
            <a:avLst/>
          </a:prstGeom>
        </p:spPr>
      </p:pic>
      <p:sp>
        <p:nvSpPr>
          <p:cNvPr id="17" name="Text Box 10">
            <a:extLst>
              <a:ext uri="{FF2B5EF4-FFF2-40B4-BE49-F238E27FC236}">
                <a16:creationId xmlns:a16="http://schemas.microsoft.com/office/drawing/2014/main" id="{331827C6-84E3-6F71-6B44-F13929CA46BB}"/>
              </a:ext>
            </a:extLst>
          </p:cNvPr>
          <p:cNvSpPr txBox="1">
            <a:spLocks/>
          </p:cNvSpPr>
          <p:nvPr/>
        </p:nvSpPr>
        <p:spPr bwMode="auto">
          <a:xfrm>
            <a:off x="1969747" y="3822890"/>
            <a:ext cx="633594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COLA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C4FE2460-FCE6-15D5-775E-C7DE74D8408D}"/>
              </a:ext>
            </a:extLst>
          </p:cNvPr>
          <p:cNvSpPr txBox="1">
            <a:spLocks/>
          </p:cNvSpPr>
          <p:nvPr/>
        </p:nvSpPr>
        <p:spPr bwMode="auto">
          <a:xfrm>
            <a:off x="3125720" y="3832491"/>
            <a:ext cx="820314" cy="4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ENERGY DRINK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9C81C66B-18D0-21AA-A29B-CA85886D7DEF}"/>
              </a:ext>
            </a:extLst>
          </p:cNvPr>
          <p:cNvSpPr txBox="1">
            <a:spLocks/>
          </p:cNvSpPr>
          <p:nvPr/>
        </p:nvSpPr>
        <p:spPr bwMode="auto">
          <a:xfrm>
            <a:off x="4504549" y="3826971"/>
            <a:ext cx="633594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CAFFÈ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BC89DDC7-AFBF-1EED-81C0-B11DB710DDD5}"/>
              </a:ext>
            </a:extLst>
          </p:cNvPr>
          <p:cNvSpPr txBox="1">
            <a:spLocks/>
          </p:cNvSpPr>
          <p:nvPr/>
        </p:nvSpPr>
        <p:spPr bwMode="auto">
          <a:xfrm>
            <a:off x="5586633" y="3827336"/>
            <a:ext cx="1017369" cy="4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ACQUA IN BOTTIGLIA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785B8012-FA39-CA5D-E899-0E87CFED2F2B}"/>
              </a:ext>
            </a:extLst>
          </p:cNvPr>
          <p:cNvSpPr txBox="1">
            <a:spLocks/>
          </p:cNvSpPr>
          <p:nvPr/>
        </p:nvSpPr>
        <p:spPr bwMode="auto">
          <a:xfrm>
            <a:off x="6994216" y="3832491"/>
            <a:ext cx="1258281" cy="4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SUCCO POMODORO</a:t>
            </a: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4DC3402B-E534-D046-8EEC-E8D3D2CFFA44}"/>
              </a:ext>
            </a:extLst>
          </p:cNvPr>
          <p:cNvSpPr txBox="1">
            <a:spLocks/>
          </p:cNvSpPr>
          <p:nvPr/>
        </p:nvSpPr>
        <p:spPr bwMode="auto">
          <a:xfrm>
            <a:off x="8487280" y="3828832"/>
            <a:ext cx="820314" cy="4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TÈ VERDE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FE322F9B-9196-F828-93D6-119321232103}"/>
              </a:ext>
            </a:extLst>
          </p:cNvPr>
          <p:cNvSpPr txBox="1">
            <a:spLocks/>
          </p:cNvSpPr>
          <p:nvPr/>
        </p:nvSpPr>
        <p:spPr bwMode="auto">
          <a:xfrm>
            <a:off x="9575345" y="3826427"/>
            <a:ext cx="1270538" cy="4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SPREMUTA</a:t>
            </a:r>
          </a:p>
          <a:p>
            <a:pPr algn="ctr"/>
            <a:r>
              <a:rPr lang="it-IT" altLang="it-IT" sz="1400" dirty="0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DI ARANCE</a:t>
            </a:r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3C419BBB-A142-5DFC-E3A3-1CCFB5E42FBB}"/>
              </a:ext>
            </a:extLst>
          </p:cNvPr>
          <p:cNvSpPr txBox="1">
            <a:spLocks/>
          </p:cNvSpPr>
          <p:nvPr/>
        </p:nvSpPr>
        <p:spPr bwMode="auto">
          <a:xfrm>
            <a:off x="10878767" y="3820564"/>
            <a:ext cx="1267054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b="1" dirty="0">
                <a:solidFill>
                  <a:srgbClr val="12A0D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entury Gothic" panose="020B0502020202020204" pitchFamily="34" charset="0"/>
              </a:rPr>
              <a:t>HYDROPURA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21096074-7888-5F89-1207-6C7AAD23384B}"/>
              </a:ext>
            </a:extLst>
          </p:cNvPr>
          <p:cNvSpPr txBox="1">
            <a:spLocks/>
          </p:cNvSpPr>
          <p:nvPr/>
        </p:nvSpPr>
        <p:spPr bwMode="auto">
          <a:xfrm>
            <a:off x="1969747" y="4644099"/>
            <a:ext cx="633594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+500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6267C56E-2B30-F5BD-1403-CE2D5EB92FD8}"/>
              </a:ext>
            </a:extLst>
          </p:cNvPr>
          <p:cNvSpPr txBox="1">
            <a:spLocks/>
          </p:cNvSpPr>
          <p:nvPr/>
        </p:nvSpPr>
        <p:spPr bwMode="auto">
          <a:xfrm>
            <a:off x="3125720" y="4650587"/>
            <a:ext cx="820314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+450</a:t>
            </a: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B83F47F2-7F2D-F3A8-D0AB-DDA4ACA8571A}"/>
              </a:ext>
            </a:extLst>
          </p:cNvPr>
          <p:cNvSpPr txBox="1">
            <a:spLocks/>
          </p:cNvSpPr>
          <p:nvPr/>
        </p:nvSpPr>
        <p:spPr bwMode="auto">
          <a:xfrm>
            <a:off x="4504549" y="4648180"/>
            <a:ext cx="633594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+400</a:t>
            </a:r>
          </a:p>
        </p:txBody>
      </p:sp>
      <p:sp>
        <p:nvSpPr>
          <p:cNvPr id="33" name="Text Box 10">
            <a:extLst>
              <a:ext uri="{FF2B5EF4-FFF2-40B4-BE49-F238E27FC236}">
                <a16:creationId xmlns:a16="http://schemas.microsoft.com/office/drawing/2014/main" id="{460F6256-6088-1E7E-C785-8C29D66B91A9}"/>
              </a:ext>
            </a:extLst>
          </p:cNvPr>
          <p:cNvSpPr txBox="1">
            <a:spLocks/>
          </p:cNvSpPr>
          <p:nvPr/>
        </p:nvSpPr>
        <p:spPr bwMode="auto">
          <a:xfrm>
            <a:off x="5586633" y="4654669"/>
            <a:ext cx="1017369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+150</a:t>
            </a: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DE8E4026-8988-CDD2-652B-963E2A79A709}"/>
              </a:ext>
            </a:extLst>
          </p:cNvPr>
          <p:cNvSpPr txBox="1">
            <a:spLocks/>
          </p:cNvSpPr>
          <p:nvPr/>
        </p:nvSpPr>
        <p:spPr bwMode="auto">
          <a:xfrm>
            <a:off x="6994216" y="4659822"/>
            <a:ext cx="1258281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-50</a:t>
            </a:r>
          </a:p>
        </p:txBody>
      </p:sp>
      <p:sp>
        <p:nvSpPr>
          <p:cNvPr id="35" name="Text Box 10">
            <a:extLst>
              <a:ext uri="{FF2B5EF4-FFF2-40B4-BE49-F238E27FC236}">
                <a16:creationId xmlns:a16="http://schemas.microsoft.com/office/drawing/2014/main" id="{72DC5BD4-9DA4-4B2F-485B-B2F908493EF1}"/>
              </a:ext>
            </a:extLst>
          </p:cNvPr>
          <p:cNvSpPr txBox="1">
            <a:spLocks/>
          </p:cNvSpPr>
          <p:nvPr/>
        </p:nvSpPr>
        <p:spPr bwMode="auto">
          <a:xfrm>
            <a:off x="8487280" y="4656166"/>
            <a:ext cx="820314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-80</a:t>
            </a:r>
          </a:p>
        </p:txBody>
      </p:sp>
      <p:sp>
        <p:nvSpPr>
          <p:cNvPr id="36" name="Text Box 10">
            <a:extLst>
              <a:ext uri="{FF2B5EF4-FFF2-40B4-BE49-F238E27FC236}">
                <a16:creationId xmlns:a16="http://schemas.microsoft.com/office/drawing/2014/main" id="{3719D812-3F0F-C930-CC87-B12E9A37094B}"/>
              </a:ext>
            </a:extLst>
          </p:cNvPr>
          <p:cNvSpPr txBox="1">
            <a:spLocks/>
          </p:cNvSpPr>
          <p:nvPr/>
        </p:nvSpPr>
        <p:spPr bwMode="auto">
          <a:xfrm>
            <a:off x="9575345" y="4653761"/>
            <a:ext cx="1270538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-100</a:t>
            </a: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725F2D9C-7514-5B30-1D80-55C791D01048}"/>
              </a:ext>
            </a:extLst>
          </p:cNvPr>
          <p:cNvSpPr txBox="1">
            <a:spLocks/>
          </p:cNvSpPr>
          <p:nvPr/>
        </p:nvSpPr>
        <p:spPr bwMode="auto">
          <a:xfrm>
            <a:off x="10869531" y="4660245"/>
            <a:ext cx="1267054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b="1" dirty="0">
                <a:solidFill>
                  <a:srgbClr val="12A0D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entury Gothic" panose="020B0502020202020204" pitchFamily="34" charset="0"/>
              </a:rPr>
              <a:t>-500/-700</a:t>
            </a:r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E6BD300D-84EF-A316-5588-57850146FD16}"/>
              </a:ext>
            </a:extLst>
          </p:cNvPr>
          <p:cNvSpPr/>
          <p:nvPr/>
        </p:nvSpPr>
        <p:spPr>
          <a:xfrm>
            <a:off x="2058471" y="987070"/>
            <a:ext cx="9915658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SCALA ORP DI OSSIDO RIDUZIONI</a:t>
            </a:r>
            <a:endParaRPr lang="it-IT" sz="190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823A663B-0CEB-37B0-0C76-788995C59276}"/>
              </a:ext>
            </a:extLst>
          </p:cNvPr>
          <p:cNvCxnSpPr>
            <a:cxnSpLocks/>
          </p:cNvCxnSpPr>
          <p:nvPr/>
        </p:nvCxnSpPr>
        <p:spPr>
          <a:xfrm flipH="1" flipV="1">
            <a:off x="6924929" y="4648338"/>
            <a:ext cx="7145" cy="1404962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E33DC7EF-E1C8-1C44-DA4D-207CB1761153}"/>
              </a:ext>
            </a:extLst>
          </p:cNvPr>
          <p:cNvSpPr/>
          <p:nvPr/>
        </p:nvSpPr>
        <p:spPr>
          <a:xfrm>
            <a:off x="2101494" y="5590640"/>
            <a:ext cx="4360327" cy="425644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kern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OSSIDANTI</a:t>
            </a:r>
            <a:endParaRPr lang="it-IT" sz="1900" b="1" kern="0" cap="none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14D96252-C956-8D77-3E93-73FBA2302E61}"/>
              </a:ext>
            </a:extLst>
          </p:cNvPr>
          <p:cNvSpPr/>
          <p:nvPr/>
        </p:nvSpPr>
        <p:spPr>
          <a:xfrm>
            <a:off x="7407564" y="5590640"/>
            <a:ext cx="4566564" cy="425644"/>
          </a:xfrm>
          <a:prstGeom prst="roundRect">
            <a:avLst/>
          </a:prstGeom>
          <a:solidFill>
            <a:schemeClr val="bg1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b="1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ANTIOSSIDANTI</a:t>
            </a:r>
            <a:endParaRPr lang="it-IT" sz="1900" b="1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8" name="Connettore diritto 57">
            <a:extLst>
              <a:ext uri="{FF2B5EF4-FFF2-40B4-BE49-F238E27FC236}">
                <a16:creationId xmlns:a16="http://schemas.microsoft.com/office/drawing/2014/main" id="{F5BDA257-76AA-890E-2434-227A9948D13C}"/>
              </a:ext>
            </a:extLst>
          </p:cNvPr>
          <p:cNvCxnSpPr>
            <a:cxnSpLocks/>
          </p:cNvCxnSpPr>
          <p:nvPr/>
        </p:nvCxnSpPr>
        <p:spPr>
          <a:xfrm flipH="1">
            <a:off x="2101494" y="5116027"/>
            <a:ext cx="1706935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53A18F2C-1786-0D61-C7A5-D661206163C3}"/>
              </a:ext>
            </a:extLst>
          </p:cNvPr>
          <p:cNvCxnSpPr>
            <a:cxnSpLocks/>
          </p:cNvCxnSpPr>
          <p:nvPr/>
        </p:nvCxnSpPr>
        <p:spPr>
          <a:xfrm flipH="1">
            <a:off x="4722253" y="5116027"/>
            <a:ext cx="1706935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84BDF1ED-D65A-9A58-96B3-C4FFF1F09635}"/>
              </a:ext>
            </a:extLst>
          </p:cNvPr>
          <p:cNvSpPr/>
          <p:nvPr/>
        </p:nvSpPr>
        <p:spPr>
          <a:xfrm>
            <a:off x="3891124" y="4916222"/>
            <a:ext cx="749963" cy="340514"/>
          </a:xfrm>
          <a:prstGeom prst="roundRect">
            <a:avLst/>
          </a:prstGeom>
          <a:solidFill>
            <a:schemeClr val="bg1"/>
          </a:solidFill>
          <a:ln w="2857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kern="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mV</a:t>
            </a:r>
            <a:endParaRPr lang="it-IT" sz="1400" b="1" kern="0" cap="none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1BE1AC1B-2F65-4A54-8FF8-D8FA8B4F71B8}"/>
              </a:ext>
            </a:extLst>
          </p:cNvPr>
          <p:cNvCxnSpPr>
            <a:cxnSpLocks/>
          </p:cNvCxnSpPr>
          <p:nvPr/>
        </p:nvCxnSpPr>
        <p:spPr>
          <a:xfrm flipH="1">
            <a:off x="7451011" y="5146546"/>
            <a:ext cx="1706935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176" name="Connettore diritto 50175">
            <a:extLst>
              <a:ext uri="{FF2B5EF4-FFF2-40B4-BE49-F238E27FC236}">
                <a16:creationId xmlns:a16="http://schemas.microsoft.com/office/drawing/2014/main" id="{CDE1C7A0-A043-E9BE-B2D9-0CEFCC53D817}"/>
              </a:ext>
            </a:extLst>
          </p:cNvPr>
          <p:cNvCxnSpPr>
            <a:cxnSpLocks/>
          </p:cNvCxnSpPr>
          <p:nvPr/>
        </p:nvCxnSpPr>
        <p:spPr>
          <a:xfrm flipH="1">
            <a:off x="10071770" y="5146546"/>
            <a:ext cx="1902358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177" name="Rettangolo con angoli arrotondati 50176">
            <a:extLst>
              <a:ext uri="{FF2B5EF4-FFF2-40B4-BE49-F238E27FC236}">
                <a16:creationId xmlns:a16="http://schemas.microsoft.com/office/drawing/2014/main" id="{303731D3-6DDA-4D62-1FCE-4BCADB8EDFDC}"/>
              </a:ext>
            </a:extLst>
          </p:cNvPr>
          <p:cNvSpPr/>
          <p:nvPr/>
        </p:nvSpPr>
        <p:spPr>
          <a:xfrm>
            <a:off x="9240641" y="4946741"/>
            <a:ext cx="749963" cy="340514"/>
          </a:xfrm>
          <a:prstGeom prst="roundRect">
            <a:avLst/>
          </a:prstGeom>
          <a:solidFill>
            <a:schemeClr val="bg1"/>
          </a:solidFill>
          <a:ln w="2857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kern="0" dirty="0" err="1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mV</a:t>
            </a:r>
            <a:endParaRPr lang="it-IT" sz="1400" b="1" kern="0" cap="none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50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9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 animBg="1"/>
      <p:bldP spid="55" grpId="0" animBg="1"/>
      <p:bldP spid="56" grpId="0" animBg="1"/>
      <p:bldP spid="62" grpId="0" animBg="1"/>
      <p:bldP spid="501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qua">
            <a:extLst>
              <a:ext uri="{FF2B5EF4-FFF2-40B4-BE49-F238E27FC236}">
                <a16:creationId xmlns:a16="http://schemas.microsoft.com/office/drawing/2014/main" id="{70585D93-B8A1-2B13-BD21-3720A2988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01" y="86776"/>
            <a:ext cx="10593825" cy="718145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COMPARATIVA TRA ANTIOSSIDANTI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F86E3FB-B79C-4DF0-F3B8-99CE634ABAAA}"/>
              </a:ext>
            </a:extLst>
          </p:cNvPr>
          <p:cNvSpPr/>
          <p:nvPr/>
        </p:nvSpPr>
        <p:spPr>
          <a:xfrm>
            <a:off x="1611886" y="1139531"/>
            <a:ext cx="8700654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1,5 L di acqua Idrogenata, corrisponde come quantità di antiossidante a:</a:t>
            </a:r>
          </a:p>
        </p:txBody>
      </p:sp>
      <p:pic>
        <p:nvPicPr>
          <p:cNvPr id="10" name="Immagine 9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3C9FA3D2-D152-9127-89EB-C51687CE2B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36" y="2153397"/>
            <a:ext cx="2077921" cy="3648808"/>
          </a:xfrm>
          <a:prstGeom prst="rect">
            <a:avLst/>
          </a:prstGeom>
        </p:spPr>
      </p:pic>
      <p:pic>
        <p:nvPicPr>
          <p:cNvPr id="5" name="Immagine 4" descr="Immagine che contiene vetro, contenitore, Materiale trasparente, Bicchieri&#10;&#10;Descrizione generata automaticamente">
            <a:extLst>
              <a:ext uri="{FF2B5EF4-FFF2-40B4-BE49-F238E27FC236}">
                <a16:creationId xmlns:a16="http://schemas.microsoft.com/office/drawing/2014/main" id="{0C99B07B-4966-246E-72EE-C72907F12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064" y="3290867"/>
            <a:ext cx="1090228" cy="1900627"/>
          </a:xfrm>
          <a:prstGeom prst="rect">
            <a:avLst/>
          </a:prstGeom>
        </p:spPr>
      </p:pic>
      <p:pic>
        <p:nvPicPr>
          <p:cNvPr id="6146" name="Picture 2" descr="Banane, proprietà e calorie - Cure-Naturali.it">
            <a:extLst>
              <a:ext uri="{FF2B5EF4-FFF2-40B4-BE49-F238E27FC236}">
                <a16:creationId xmlns:a16="http://schemas.microsoft.com/office/drawing/2014/main" id="{BCD8EF99-D60A-BB22-B849-547591F92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042" y="3512697"/>
            <a:ext cx="1948134" cy="136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ele Stark biologiche - Acquista ora online e ricevi a casa tua">
            <a:extLst>
              <a:ext uri="{FF2B5EF4-FFF2-40B4-BE49-F238E27FC236}">
                <a16:creationId xmlns:a16="http://schemas.microsoft.com/office/drawing/2014/main" id="{B53C9D43-ABE5-0B3B-E65A-1202BB28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375" y="3068440"/>
            <a:ext cx="1979782" cy="197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arote biologiche 250 gr - Acquista online e ricevi a casa tua!">
            <a:extLst>
              <a:ext uri="{FF2B5EF4-FFF2-40B4-BE49-F238E27FC236}">
                <a16:creationId xmlns:a16="http://schemas.microsoft.com/office/drawing/2014/main" id="{DC8E8E0F-D0B9-0FC7-AA8A-7889B71C0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70134" y="3466517"/>
            <a:ext cx="2165172" cy="136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2FEEE012-67B3-328D-C24E-2A4B35C2A764}"/>
              </a:ext>
            </a:extLst>
          </p:cNvPr>
          <p:cNvSpPr txBox="1">
            <a:spLocks/>
          </p:cNvSpPr>
          <p:nvPr/>
        </p:nvSpPr>
        <p:spPr bwMode="auto">
          <a:xfrm>
            <a:off x="4332779" y="5137625"/>
            <a:ext cx="1258281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756 BANANE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FBB91555-0982-6069-933A-0E2FEC951E88}"/>
              </a:ext>
            </a:extLst>
          </p:cNvPr>
          <p:cNvSpPr txBox="1">
            <a:spLocks/>
          </p:cNvSpPr>
          <p:nvPr/>
        </p:nvSpPr>
        <p:spPr bwMode="auto">
          <a:xfrm>
            <a:off x="7418775" y="5137625"/>
            <a:ext cx="871624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516 MELE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6E2D056F-E9B5-FB03-BD37-CED0008FB030}"/>
              </a:ext>
            </a:extLst>
          </p:cNvPr>
          <p:cNvSpPr txBox="1">
            <a:spLocks/>
          </p:cNvSpPr>
          <p:nvPr/>
        </p:nvSpPr>
        <p:spPr bwMode="auto">
          <a:xfrm>
            <a:off x="10111984" y="5135687"/>
            <a:ext cx="1270538" cy="26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1400" dirty="0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38 CAROTE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C5E226AD-5176-DC60-4E27-67CCFF6B9C2F}"/>
              </a:ext>
            </a:extLst>
          </p:cNvPr>
          <p:cNvSpPr txBox="1">
            <a:spLocks/>
          </p:cNvSpPr>
          <p:nvPr/>
        </p:nvSpPr>
        <p:spPr bwMode="auto">
          <a:xfrm>
            <a:off x="2955150" y="3846237"/>
            <a:ext cx="1090229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3600" b="1" dirty="0">
                <a:solidFill>
                  <a:srgbClr val="12A0D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entury Gothic" panose="020B0502020202020204" pitchFamily="34" charset="0"/>
              </a:rPr>
              <a:t>=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B5F53860-8828-CE00-1975-D8FA44929A84}"/>
              </a:ext>
            </a:extLst>
          </p:cNvPr>
          <p:cNvSpPr txBox="1">
            <a:spLocks/>
          </p:cNvSpPr>
          <p:nvPr/>
        </p:nvSpPr>
        <p:spPr bwMode="auto">
          <a:xfrm>
            <a:off x="5776736" y="3854675"/>
            <a:ext cx="1258281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3600" b="1" dirty="0">
                <a:solidFill>
                  <a:srgbClr val="12A0D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entury Gothic" panose="020B0502020202020204" pitchFamily="34" charset="0"/>
              </a:rPr>
              <a:t>=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FEA8DC0F-7D06-AEDC-5459-13C80FFB3E7D}"/>
              </a:ext>
            </a:extLst>
          </p:cNvPr>
          <p:cNvSpPr txBox="1">
            <a:spLocks/>
          </p:cNvSpPr>
          <p:nvPr/>
        </p:nvSpPr>
        <p:spPr bwMode="auto">
          <a:xfrm>
            <a:off x="8732701" y="3854675"/>
            <a:ext cx="1143892" cy="60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/>
            <a:r>
              <a:rPr lang="it-IT" altLang="it-IT" sz="3600" b="1" dirty="0">
                <a:solidFill>
                  <a:srgbClr val="12A0D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entury Gothic" panose="020B0502020202020204" pitchFamily="34" charset="0"/>
              </a:rPr>
              <a:t>=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398F5768-3A78-ECF5-F923-8907E31CB767}"/>
              </a:ext>
            </a:extLst>
          </p:cNvPr>
          <p:cNvSpPr/>
          <p:nvPr/>
        </p:nvSpPr>
        <p:spPr>
          <a:xfrm>
            <a:off x="3821141" y="2533665"/>
            <a:ext cx="2281559" cy="3230439"/>
          </a:xfrm>
          <a:prstGeom prst="roundRect">
            <a:avLst/>
          </a:prstGeom>
          <a:noFill/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900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139B3F77-7410-3E09-C16E-C0A6AC7ABF25}"/>
              </a:ext>
            </a:extLst>
          </p:cNvPr>
          <p:cNvSpPr/>
          <p:nvPr/>
        </p:nvSpPr>
        <p:spPr>
          <a:xfrm>
            <a:off x="6702364" y="2533665"/>
            <a:ext cx="2281559" cy="3230439"/>
          </a:xfrm>
          <a:prstGeom prst="roundRect">
            <a:avLst/>
          </a:prstGeom>
          <a:noFill/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900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B7FA28AC-5872-64F8-16AB-A0C5E3672B46}"/>
              </a:ext>
            </a:extLst>
          </p:cNvPr>
          <p:cNvSpPr/>
          <p:nvPr/>
        </p:nvSpPr>
        <p:spPr>
          <a:xfrm>
            <a:off x="9606474" y="2478629"/>
            <a:ext cx="2281559" cy="3230439"/>
          </a:xfrm>
          <a:prstGeom prst="roundRect">
            <a:avLst/>
          </a:prstGeom>
          <a:noFill/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900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cqua">
            <a:extLst>
              <a:ext uri="{FF2B5EF4-FFF2-40B4-BE49-F238E27FC236}">
                <a16:creationId xmlns:a16="http://schemas.microsoft.com/office/drawing/2014/main" id="{07F3EDC9-0380-0F57-8953-3181407B4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81" y="-11500"/>
            <a:ext cx="3282950" cy="1333500"/>
          </a:xfrm>
          <a:prstGeom prst="rect">
            <a:avLst/>
          </a:prstGeom>
          <a:noFill/>
          <a:ln>
            <a:noFill/>
          </a:ln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8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Acqua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60CC1DD-28D1-CD39-0FCB-B904578F3257}"/>
              </a:ext>
            </a:extLst>
          </p:cNvPr>
          <p:cNvGrpSpPr/>
          <p:nvPr/>
        </p:nvGrpSpPr>
        <p:grpSpPr>
          <a:xfrm>
            <a:off x="8358909" y="205854"/>
            <a:ext cx="2198255" cy="6144799"/>
            <a:chOff x="7663071" y="277611"/>
            <a:chExt cx="2035411" cy="5689600"/>
          </a:xfrm>
        </p:grpSpPr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06C15097-A047-80D4-5805-2D1EAF9C3A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33"/>
            <a:stretch/>
          </p:blipFill>
          <p:spPr bwMode="auto">
            <a:xfrm>
              <a:off x="7663071" y="277611"/>
              <a:ext cx="2035411" cy="568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Acqua">
              <a:extLst>
                <a:ext uri="{FF2B5EF4-FFF2-40B4-BE49-F238E27FC236}">
                  <a16:creationId xmlns:a16="http://schemas.microsoft.com/office/drawing/2014/main" id="{515E42DA-1B81-30FD-9A55-B6B871890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7592" y="1554241"/>
              <a:ext cx="1426369" cy="550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Helvetica" panose="020B060402020202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/>
              <a:r>
                <a:rPr lang="it-IT" altLang="it-IT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cs typeface="Open Sans" panose="020B0606030504020204" pitchFamily="34" charset="0"/>
                </a:rPr>
                <a:t>60-70%</a:t>
              </a:r>
            </a:p>
          </p:txBody>
        </p:sp>
      </p:grp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3F70263E-E628-4FC6-4F7D-37D572A8657A}"/>
              </a:ext>
            </a:extLst>
          </p:cNvPr>
          <p:cNvSpPr/>
          <p:nvPr/>
        </p:nvSpPr>
        <p:spPr>
          <a:xfrm>
            <a:off x="2108994" y="2300113"/>
            <a:ext cx="4779178" cy="919396"/>
          </a:xfrm>
          <a:prstGeom prst="roundRect">
            <a:avLst/>
          </a:prstGeom>
          <a:solidFill>
            <a:srgbClr val="FFFFFF"/>
          </a:solidFill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L’</a:t>
            </a:r>
            <a:r>
              <a:rPr lang="it-IT" sz="2400" kern="0" cap="none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acqua</a:t>
            </a:r>
            <a:r>
              <a:rPr lang="it-IT" sz="240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b="0" kern="0" cap="none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 l’elemento più importante per la nostra salute. 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C0FED71-B1ED-880C-30F0-7B1CDB4FF3C2}"/>
              </a:ext>
            </a:extLst>
          </p:cNvPr>
          <p:cNvSpPr/>
          <p:nvPr/>
        </p:nvSpPr>
        <p:spPr>
          <a:xfrm>
            <a:off x="2108994" y="3750150"/>
            <a:ext cx="4779178" cy="919396"/>
          </a:xfrm>
          <a:prstGeom prst="roundRect">
            <a:avLst/>
          </a:prstGeom>
          <a:solidFill>
            <a:srgbClr val="FFFFFF"/>
          </a:solidFill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0" kern="0" cap="none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Il nostro corpo </a:t>
            </a:r>
            <a:r>
              <a:rPr lang="it-IT" sz="2400" b="0" kern="0" cap="none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 composto per il </a:t>
            </a:r>
            <a:r>
              <a:rPr lang="it-IT" sz="2400" b="0" kern="0" cap="none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60-70% </a:t>
            </a:r>
            <a:r>
              <a:rPr lang="it-IT" sz="2400" b="0" kern="0" cap="none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acqua</a:t>
            </a:r>
          </a:p>
        </p:txBody>
      </p:sp>
    </p:spTree>
    <p:extLst>
      <p:ext uri="{BB962C8B-B14F-4D97-AF65-F5344CB8AC3E}">
        <p14:creationId xmlns:p14="http://schemas.microsoft.com/office/powerpoint/2010/main" val="34243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10" grpId="0" animBg="1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enefici dell’H2O idrogenata riduzione dello stress ossidativo">
            <a:extLst>
              <a:ext uri="{FF2B5EF4-FFF2-40B4-BE49-F238E27FC236}">
                <a16:creationId xmlns:a16="http://schemas.microsoft.com/office/drawing/2014/main" id="{E7FE6FFE-44B7-F418-ADC7-753DCED3D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298" y="1083149"/>
            <a:ext cx="3719250" cy="450850"/>
          </a:xfrm>
          <a:prstGeom prst="rect">
            <a:avLst/>
          </a:prstGeom>
          <a:noFill/>
          <a:ln>
            <a:noFill/>
          </a:ln>
        </p:spPr>
        <p:txBody>
          <a:bodyPr wrap="square" lIns="40790" tIns="40790" rIns="40790" bIns="40790" anchor="ctr">
            <a:spAutoFit/>
          </a:bodyPr>
          <a:lstStyle>
            <a:lvl1pPr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2400" b="1" u="sng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I COMPETITOR</a:t>
            </a:r>
          </a:p>
        </p:txBody>
      </p:sp>
      <p:pic>
        <p:nvPicPr>
          <p:cNvPr id="3" name="Immagine 4" descr="Immagine che contiene interno, Rubinetterie, rubinetto, muro&#10;&#10;Descrizione generata automaticamente">
            <a:extLst>
              <a:ext uri="{FF2B5EF4-FFF2-40B4-BE49-F238E27FC236}">
                <a16:creationId xmlns:a16="http://schemas.microsoft.com/office/drawing/2014/main" id="{6D140996-F512-C712-2EC6-0A195CF5B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4294" y="1816100"/>
            <a:ext cx="3073400" cy="417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  <a:miter lim="800000"/>
            <a:headEnd/>
            <a:tailEnd/>
          </a:ln>
          <a:effectLst>
            <a:reflection blurRad="12700" stA="12000" endPos="28000" dist="5000" dir="5400000" sy="-100000" algn="bl" rotWithShape="0"/>
          </a:effectLst>
        </p:spPr>
      </p:pic>
      <p:pic>
        <p:nvPicPr>
          <p:cNvPr id="4" name="Immagine 7" descr="Immagine che contiene Rubinetterie, impianto idraulico, lavandino, interno&#10;&#10;Descrizione generata automaticamente">
            <a:extLst>
              <a:ext uri="{FF2B5EF4-FFF2-40B4-BE49-F238E27FC236}">
                <a16:creationId xmlns:a16="http://schemas.microsoft.com/office/drawing/2014/main" id="{464242E1-9791-A919-73BD-0ADE7A6BE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5804" y="1820863"/>
            <a:ext cx="3319978" cy="4170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  <a:miter lim="800000"/>
            <a:headEnd/>
            <a:tailEnd/>
          </a:ln>
          <a:effectLst>
            <a:reflection blurRad="12700" stA="12000" endPos="28000" dist="5000" dir="5400000" sy="-100000" algn="bl" rotWithShape="0"/>
          </a:effectLst>
        </p:spPr>
      </p:pic>
      <p:pic>
        <p:nvPicPr>
          <p:cNvPr id="5" name="Immagine 9" descr="Immagine che contiene interno, tavolo, arredo, muro&#10;&#10;Descrizione generata automaticamente">
            <a:extLst>
              <a:ext uri="{FF2B5EF4-FFF2-40B4-BE49-F238E27FC236}">
                <a16:creationId xmlns:a16="http://schemas.microsoft.com/office/drawing/2014/main" id="{273A9D65-804E-2437-B641-AA9CAE4B6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980" y="1820863"/>
            <a:ext cx="5177312" cy="417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  <a:miter lim="800000"/>
            <a:headEnd/>
            <a:tailEnd/>
          </a:ln>
          <a:effectLst>
            <a:reflection blurRad="12700" stA="12000" endPos="28000" dist="5000" dir="5400000" sy="-100000" algn="bl" rotWithShape="0"/>
          </a:effectLst>
        </p:spPr>
      </p:pic>
      <p:sp>
        <p:nvSpPr>
          <p:cNvPr id="6" name="Acqua">
            <a:extLst>
              <a:ext uri="{FF2B5EF4-FFF2-40B4-BE49-F238E27FC236}">
                <a16:creationId xmlns:a16="http://schemas.microsoft.com/office/drawing/2014/main" id="{A573C978-1A0A-50AC-9DC8-FC80156C3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66" y="94471"/>
            <a:ext cx="11526699" cy="702756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39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ANCHE L’OCCHIO VUOLE LE SUA PARTE...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Immagine 4" descr="Immagine che contiene interno, muro, lavandino, Bancone&#10;&#10;Descrizione generata automaticamente">
            <a:extLst>
              <a:ext uri="{FF2B5EF4-FFF2-40B4-BE49-F238E27FC236}">
                <a16:creationId xmlns:a16="http://schemas.microsoft.com/office/drawing/2014/main" id="{0FF717CF-3F30-5144-E51F-D6C674683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617" y="1692747"/>
            <a:ext cx="11791848" cy="4412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  <a:miter lim="800000"/>
            <a:headEnd/>
            <a:tailEnd/>
          </a:ln>
          <a:effectLst>
            <a:reflection blurRad="12700" stA="15000" endPos="28000" dist="5000" dir="5400000" sy="-100000" algn="bl" rotWithShape="0"/>
          </a:effectLst>
        </p:spPr>
      </p:pic>
      <p:pic>
        <p:nvPicPr>
          <p:cNvPr id="55300" name="Elemento grafico 5">
            <a:extLst>
              <a:ext uri="{FF2B5EF4-FFF2-40B4-BE49-F238E27FC236}">
                <a16:creationId xmlns:a16="http://schemas.microsoft.com/office/drawing/2014/main" id="{599A2A86-91B4-9905-B078-72249FA0E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0199" y="2147207"/>
            <a:ext cx="3310697" cy="86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qua">
            <a:extLst>
              <a:ext uri="{FF2B5EF4-FFF2-40B4-BE49-F238E27FC236}">
                <a16:creationId xmlns:a16="http://schemas.microsoft.com/office/drawing/2014/main" id="{C708DE84-4F95-4D03-D214-45AED28D5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66" y="94471"/>
            <a:ext cx="11526699" cy="702756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39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ANCHE L’OCCHIO VUOLE LE SUA PARTE...</a:t>
            </a:r>
          </a:p>
        </p:txBody>
      </p:sp>
      <p:sp>
        <p:nvSpPr>
          <p:cNvPr id="5" name="Benefici dell’H2O idrogenata riduzione dello stress ossidativo">
            <a:extLst>
              <a:ext uri="{FF2B5EF4-FFF2-40B4-BE49-F238E27FC236}">
                <a16:creationId xmlns:a16="http://schemas.microsoft.com/office/drawing/2014/main" id="{3595AB78-ADF1-144F-DA48-797FF07CE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80" y="1101621"/>
            <a:ext cx="3719250" cy="450850"/>
          </a:xfrm>
          <a:prstGeom prst="rect">
            <a:avLst/>
          </a:prstGeom>
          <a:noFill/>
          <a:ln>
            <a:noFill/>
          </a:ln>
        </p:spPr>
        <p:txBody>
          <a:bodyPr wrap="square" lIns="40790" tIns="40790" rIns="40790" bIns="40790" anchor="ctr">
            <a:spAutoFit/>
          </a:bodyPr>
          <a:lstStyle>
            <a:lvl1pPr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2400" b="1" u="sng" dirty="0">
                <a:solidFill>
                  <a:srgbClr val="12A0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L’attenzione al design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81EBF47E-B959-CC96-23EB-8FC642D33B12}"/>
              </a:ext>
            </a:extLst>
          </p:cNvPr>
          <p:cNvCxnSpPr/>
          <p:nvPr/>
        </p:nvCxnSpPr>
        <p:spPr>
          <a:xfrm>
            <a:off x="5781243" y="3848475"/>
            <a:ext cx="2248180" cy="0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4FBD41-7A98-A174-B2BC-2C05D343C311}"/>
              </a:ext>
            </a:extLst>
          </p:cNvPr>
          <p:cNvSpPr txBox="1"/>
          <p:nvPr/>
        </p:nvSpPr>
        <p:spPr>
          <a:xfrm>
            <a:off x="6591123" y="3411009"/>
            <a:ext cx="628420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2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alibri"/>
              </a:rPr>
              <a:t>VS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44101C-B9C4-3221-EB5C-64C8684B1829}"/>
              </a:ext>
            </a:extLst>
          </p:cNvPr>
          <p:cNvSpPr txBox="1"/>
          <p:nvPr/>
        </p:nvSpPr>
        <p:spPr>
          <a:xfrm>
            <a:off x="3046588" y="5236170"/>
            <a:ext cx="7717490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600" b="0" i="0" u="sng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1 litro d’acqua in bottiglia costa </a:t>
            </a:r>
            <a:r>
              <a:rPr kumimoji="0" lang="it-IT" sz="2600" b="0" i="0" u="sng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sym typeface="Calibri"/>
              </a:rPr>
              <a:t>1108</a:t>
            </a:r>
            <a:r>
              <a:rPr kumimoji="0" lang="it-IT" sz="2600" b="0" i="0" u="sng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volte di più!</a:t>
            </a:r>
          </a:p>
        </p:txBody>
      </p:sp>
      <p:sp>
        <p:nvSpPr>
          <p:cNvPr id="5" name="Acqua">
            <a:extLst>
              <a:ext uri="{FF2B5EF4-FFF2-40B4-BE49-F238E27FC236}">
                <a16:creationId xmlns:a16="http://schemas.microsoft.com/office/drawing/2014/main" id="{0B58611F-B716-DD3E-CB12-7760BAB5E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01" y="86776"/>
            <a:ext cx="5827863" cy="718145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QUANTO COSTA BERE?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9419D99B-0814-C60A-6B37-05AC7B6CB2E5}"/>
              </a:ext>
            </a:extLst>
          </p:cNvPr>
          <p:cNvSpPr/>
          <p:nvPr/>
        </p:nvSpPr>
        <p:spPr>
          <a:xfrm>
            <a:off x="2535185" y="4341929"/>
            <a:ext cx="2942289" cy="544826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6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0,40</a:t>
            </a:r>
            <a:r>
              <a:rPr lang="it-IT" sz="22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€/litro</a:t>
            </a:r>
            <a:endParaRPr lang="it-IT" sz="2200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A38595B-78F9-F69E-6D2F-24A7CF9141C5}"/>
              </a:ext>
            </a:extLst>
          </p:cNvPr>
          <p:cNvSpPr/>
          <p:nvPr/>
        </p:nvSpPr>
        <p:spPr>
          <a:xfrm>
            <a:off x="2535184" y="3335929"/>
            <a:ext cx="2942290" cy="851292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ACQUA IN </a:t>
            </a:r>
            <a:r>
              <a:rPr lang="it-IT" sz="2200" kern="0" dirty="0">
                <a:solidFill>
                  <a:schemeClr val="accent2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BOTTIGLIA</a:t>
            </a:r>
            <a:r>
              <a:rPr lang="it-IT" sz="22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it-IT" sz="2200" b="0" kern="0" cap="none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7448345F-D865-09DD-6973-77A102E37079}"/>
              </a:ext>
            </a:extLst>
          </p:cNvPr>
          <p:cNvSpPr/>
          <p:nvPr/>
        </p:nvSpPr>
        <p:spPr>
          <a:xfrm>
            <a:off x="8313314" y="3335929"/>
            <a:ext cx="2942290" cy="851292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ACQUA DEL </a:t>
            </a:r>
            <a:r>
              <a:rPr lang="it-IT" sz="2200" kern="0" dirty="0">
                <a:solidFill>
                  <a:schemeClr val="accent2">
                    <a:lumMod val="20000"/>
                    <a:lumOff val="8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RUBINETTO</a:t>
            </a:r>
            <a:endParaRPr lang="it-IT" sz="2200" b="0" kern="0" cap="none" dirty="0">
              <a:solidFill>
                <a:schemeClr val="accent2">
                  <a:lumMod val="20000"/>
                  <a:lumOff val="8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4E747130-17E0-CD03-208B-7448FF4A7A15}"/>
              </a:ext>
            </a:extLst>
          </p:cNvPr>
          <p:cNvSpPr/>
          <p:nvPr/>
        </p:nvSpPr>
        <p:spPr>
          <a:xfrm>
            <a:off x="8313315" y="4341929"/>
            <a:ext cx="2942289" cy="544826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6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0,000361</a:t>
            </a:r>
            <a:r>
              <a:rPr lang="it-IT" sz="22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€/litro</a:t>
            </a:r>
            <a:endParaRPr lang="it-IT" sz="2200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97E4DF7-D8FC-09F1-109D-2126AA4FDCF7}"/>
              </a:ext>
            </a:extLst>
          </p:cNvPr>
          <p:cNvSpPr txBox="1"/>
          <p:nvPr/>
        </p:nvSpPr>
        <p:spPr>
          <a:xfrm>
            <a:off x="113120" y="6066861"/>
            <a:ext cx="477282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i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*Dati calcolati su una stima media nazionale</a:t>
            </a:r>
            <a:endParaRPr kumimoji="0" lang="it-IT" sz="14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026" name="Picture 2" descr=" © ANSA">
            <a:extLst>
              <a:ext uri="{FF2B5EF4-FFF2-40B4-BE49-F238E27FC236}">
                <a16:creationId xmlns:a16="http://schemas.microsoft.com/office/drawing/2014/main" id="{3583DA35-4FDC-3476-4428-BC7EE3DF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14" y="1088462"/>
            <a:ext cx="2942290" cy="2078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>
            <a:reflection blurRad="12700" stA="0" endPos="0" dist="5000" dir="5400000" sy="-100000" algn="bl" rotWithShape="0"/>
          </a:effectLst>
        </p:spPr>
      </p:pic>
      <p:pic>
        <p:nvPicPr>
          <p:cNvPr id="1028" name="Picture 4" descr="Business acqua in bottiglia: aziende pagano 1 millesimo al litro">
            <a:extLst>
              <a:ext uri="{FF2B5EF4-FFF2-40B4-BE49-F238E27FC236}">
                <a16:creationId xmlns:a16="http://schemas.microsoft.com/office/drawing/2014/main" id="{B59A6C12-449A-9A78-DA38-8B7E904D0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9"/>
          <a:stretch/>
        </p:blipFill>
        <p:spPr bwMode="auto">
          <a:xfrm>
            <a:off x="2535184" y="1083238"/>
            <a:ext cx="2942290" cy="2078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617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qua">
            <a:extLst>
              <a:ext uri="{FF2B5EF4-FFF2-40B4-BE49-F238E27FC236}">
                <a16:creationId xmlns:a16="http://schemas.microsoft.com/office/drawing/2014/main" id="{0B58611F-B716-DD3E-CB12-7760BAB5E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01" y="86776"/>
            <a:ext cx="5827863" cy="718145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QUANTO COSTA BERE?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97E4DF7-D8FC-09F1-109D-2126AA4FDCF7}"/>
              </a:ext>
            </a:extLst>
          </p:cNvPr>
          <p:cNvSpPr txBox="1"/>
          <p:nvPr/>
        </p:nvSpPr>
        <p:spPr>
          <a:xfrm>
            <a:off x="113120" y="6066861"/>
            <a:ext cx="477282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i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*Dati calcolati su una stima media nazionale</a:t>
            </a:r>
            <a:endParaRPr kumimoji="0" lang="it-IT" sz="14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026" name="Picture 2" descr=" © ANSA">
            <a:extLst>
              <a:ext uri="{FF2B5EF4-FFF2-40B4-BE49-F238E27FC236}">
                <a16:creationId xmlns:a16="http://schemas.microsoft.com/office/drawing/2014/main" id="{3583DA35-4FDC-3476-4428-BC7EE3DF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314" y="1088461"/>
            <a:ext cx="2942290" cy="2078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>
            <a:reflection blurRad="12700" stA="0" endPos="0" dist="5000" dir="5400000" sy="-100000" algn="bl" rotWithShape="0"/>
          </a:effectLst>
        </p:spPr>
      </p:pic>
      <p:pic>
        <p:nvPicPr>
          <p:cNvPr id="1028" name="Picture 4" descr="Business acqua in bottiglia: aziende pagano 1 millesimo al litro">
            <a:extLst>
              <a:ext uri="{FF2B5EF4-FFF2-40B4-BE49-F238E27FC236}">
                <a16:creationId xmlns:a16="http://schemas.microsoft.com/office/drawing/2014/main" id="{B59A6C12-449A-9A78-DA38-8B7E904D0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9"/>
          <a:stretch/>
        </p:blipFill>
        <p:spPr bwMode="auto">
          <a:xfrm>
            <a:off x="2535184" y="1083237"/>
            <a:ext cx="2942290" cy="2078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0" endPos="0" dist="5000" dir="5400000" sy="-100000" algn="bl" rotWithShape="0"/>
          </a:effectLst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9419D99B-0814-C60A-6B37-05AC7B6CB2E5}"/>
              </a:ext>
            </a:extLst>
          </p:cNvPr>
          <p:cNvSpPr/>
          <p:nvPr/>
        </p:nvSpPr>
        <p:spPr>
          <a:xfrm>
            <a:off x="2499531" y="3623119"/>
            <a:ext cx="8720417" cy="817241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2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CI AVEVI MAI PENSATO?</a:t>
            </a:r>
            <a:endParaRPr lang="it-IT" sz="420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81EBF47E-B959-CC96-23EB-8FC642D33B12}"/>
              </a:ext>
            </a:extLst>
          </p:cNvPr>
          <p:cNvCxnSpPr/>
          <p:nvPr/>
        </p:nvCxnSpPr>
        <p:spPr>
          <a:xfrm>
            <a:off x="5781244" y="3209464"/>
            <a:ext cx="2248180" cy="0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Acqua">
            <a:extLst>
              <a:ext uri="{FF2B5EF4-FFF2-40B4-BE49-F238E27FC236}">
                <a16:creationId xmlns:a16="http://schemas.microsoft.com/office/drawing/2014/main" id="{0B58611F-B716-DD3E-CB12-7760BAB5E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01" y="86776"/>
            <a:ext cx="5827863" cy="718145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QUANTO COSTA BERE?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A38595B-78F9-F69E-6D2F-24A7CF9141C5}"/>
              </a:ext>
            </a:extLst>
          </p:cNvPr>
          <p:cNvSpPr/>
          <p:nvPr/>
        </p:nvSpPr>
        <p:spPr>
          <a:xfrm>
            <a:off x="2535184" y="4346808"/>
            <a:ext cx="2942290" cy="851292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famiglia di </a:t>
            </a:r>
            <a:br>
              <a:rPr lang="it-IT" sz="22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2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 persone</a:t>
            </a:r>
            <a:endParaRPr lang="it-IT" sz="2200" b="0" kern="0" cap="none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4E747130-17E0-CD03-208B-7448FF4A7A15}"/>
              </a:ext>
            </a:extLst>
          </p:cNvPr>
          <p:cNvSpPr/>
          <p:nvPr/>
        </p:nvSpPr>
        <p:spPr>
          <a:xfrm>
            <a:off x="8313314" y="1649794"/>
            <a:ext cx="2942289" cy="544826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lt x persona </a:t>
            </a:r>
            <a:r>
              <a:rPr lang="it-IT" sz="26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= 8 lt </a:t>
            </a:r>
            <a:endParaRPr lang="it-IT" sz="2600" b="0" kern="0" cap="none" dirty="0">
              <a:solidFill>
                <a:srgbClr val="60C6F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97E4DF7-D8FC-09F1-109D-2126AA4FDCF7}"/>
              </a:ext>
            </a:extLst>
          </p:cNvPr>
          <p:cNvSpPr txBox="1"/>
          <p:nvPr/>
        </p:nvSpPr>
        <p:spPr>
          <a:xfrm>
            <a:off x="113120" y="6066861"/>
            <a:ext cx="477282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i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*Dati calcolati su una stima media nazionale</a:t>
            </a:r>
            <a:endParaRPr kumimoji="0" lang="it-IT" sz="1400" b="0" i="1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050" name="Picture 2" descr="Comune di Pesaro : Contributi a favore della famiglia, anno 2019">
            <a:extLst>
              <a:ext uri="{FF2B5EF4-FFF2-40B4-BE49-F238E27FC236}">
                <a16:creationId xmlns:a16="http://schemas.microsoft.com/office/drawing/2014/main" id="{3A6DA923-4751-9A28-2125-2FC81CB0A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6098" r="11062"/>
          <a:stretch/>
        </p:blipFill>
        <p:spPr bwMode="auto">
          <a:xfrm>
            <a:off x="2535184" y="1671964"/>
            <a:ext cx="2942287" cy="2565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0" endPos="0" dist="5000" dir="5400000" sy="-100000" algn="bl" rotWithShape="0"/>
          </a:effectLst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2D98CD61-B14E-DEE8-0C8E-CEECEE91CD1A}"/>
              </a:ext>
            </a:extLst>
          </p:cNvPr>
          <p:cNvSpPr/>
          <p:nvPr/>
        </p:nvSpPr>
        <p:spPr>
          <a:xfrm>
            <a:off x="8305292" y="2517595"/>
            <a:ext cx="2942289" cy="544826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0,4€ x 8 </a:t>
            </a:r>
            <a:r>
              <a:rPr lang="it-IT" sz="26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= 3,2 €/gg </a:t>
            </a:r>
            <a:endParaRPr lang="it-IT" sz="2600" b="0" kern="0" cap="none" dirty="0">
              <a:solidFill>
                <a:srgbClr val="60C6F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9BC23AD3-5539-7E47-A45D-41D619B3B70E}"/>
              </a:ext>
            </a:extLst>
          </p:cNvPr>
          <p:cNvCxnSpPr>
            <a:cxnSpLocks/>
          </p:cNvCxnSpPr>
          <p:nvPr/>
        </p:nvCxnSpPr>
        <p:spPr>
          <a:xfrm>
            <a:off x="9776438" y="2264193"/>
            <a:ext cx="0" cy="217682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0230941D-12D6-233C-F632-5E8D3D96A72C}"/>
              </a:ext>
            </a:extLst>
          </p:cNvPr>
          <p:cNvSpPr/>
          <p:nvPr/>
        </p:nvSpPr>
        <p:spPr>
          <a:xfrm>
            <a:off x="8305293" y="3404200"/>
            <a:ext cx="2942289" cy="544826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1.168 €/anno</a:t>
            </a:r>
            <a:r>
              <a:rPr lang="it-IT" sz="26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endParaRPr lang="it-IT" sz="2600" b="0" kern="0" cap="none" dirty="0">
              <a:solidFill>
                <a:srgbClr val="60C6F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257E7D0A-EC18-FC38-F9A8-C471953B5006}"/>
              </a:ext>
            </a:extLst>
          </p:cNvPr>
          <p:cNvSpPr/>
          <p:nvPr/>
        </p:nvSpPr>
        <p:spPr>
          <a:xfrm>
            <a:off x="8313314" y="4290805"/>
            <a:ext cx="2942289" cy="902370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100" b="0" kern="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DOPO 3 ANNI = </a:t>
            </a:r>
            <a:r>
              <a:rPr lang="it-IT" sz="2600" b="0" kern="0" cap="none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3.500€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1A807354-0D4B-96A4-E393-346A4748D914}"/>
              </a:ext>
            </a:extLst>
          </p:cNvPr>
          <p:cNvCxnSpPr>
            <a:cxnSpLocks/>
          </p:cNvCxnSpPr>
          <p:nvPr/>
        </p:nvCxnSpPr>
        <p:spPr>
          <a:xfrm>
            <a:off x="9779752" y="3122273"/>
            <a:ext cx="0" cy="217682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F6BA4759-EB1B-6DFF-EDA7-D09876B8448E}"/>
              </a:ext>
            </a:extLst>
          </p:cNvPr>
          <p:cNvCxnSpPr>
            <a:cxnSpLocks/>
          </p:cNvCxnSpPr>
          <p:nvPr/>
        </p:nvCxnSpPr>
        <p:spPr>
          <a:xfrm>
            <a:off x="9783067" y="4020110"/>
            <a:ext cx="0" cy="217682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A435018-341B-4DF7-D555-B22D9C24CB99}"/>
              </a:ext>
            </a:extLst>
          </p:cNvPr>
          <p:cNvSpPr txBox="1"/>
          <p:nvPr/>
        </p:nvSpPr>
        <p:spPr>
          <a:xfrm>
            <a:off x="741592" y="779656"/>
            <a:ext cx="477282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L’ACQUA IN BOTTIGLIA</a:t>
            </a:r>
            <a:endParaRPr kumimoji="0" lang="it-IT" b="0" u="none" strike="noStrike" cap="none" spc="0" normalizeH="0" baseline="0" dirty="0">
              <a:ln>
                <a:noFill/>
              </a:ln>
              <a:solidFill>
                <a:srgbClr val="60C6F2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5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" grpId="0" animBg="1"/>
      <p:bldP spid="1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qua">
            <a:extLst>
              <a:ext uri="{FF2B5EF4-FFF2-40B4-BE49-F238E27FC236}">
                <a16:creationId xmlns:a16="http://schemas.microsoft.com/office/drawing/2014/main" id="{0B58611F-B716-DD3E-CB12-7760BAB5E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01" y="86776"/>
            <a:ext cx="8284735" cy="718145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QUANTO COSTA HYDROPURA?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2D98CD61-B14E-DEE8-0C8E-CEECEE91CD1A}"/>
              </a:ext>
            </a:extLst>
          </p:cNvPr>
          <p:cNvSpPr/>
          <p:nvPr/>
        </p:nvSpPr>
        <p:spPr>
          <a:xfrm>
            <a:off x="8305292" y="2293034"/>
            <a:ext cx="2942289" cy="476722"/>
          </a:xfrm>
          <a:prstGeom prst="roundRect">
            <a:avLst/>
          </a:prstGeom>
          <a:solidFill>
            <a:schemeClr val="bg1"/>
          </a:solidFill>
          <a:ln w="28575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compreso di:</a:t>
            </a:r>
            <a:endParaRPr lang="it-IT" sz="2600" b="0" kern="0" cap="none" dirty="0">
              <a:solidFill>
                <a:srgbClr val="60C6F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0230941D-12D6-233C-F632-5E8D3D96A72C}"/>
              </a:ext>
            </a:extLst>
          </p:cNvPr>
          <p:cNvSpPr/>
          <p:nvPr/>
        </p:nvSpPr>
        <p:spPr>
          <a:xfrm>
            <a:off x="8305290" y="3038829"/>
            <a:ext cx="2942289" cy="1566382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INSTALLAZIONE </a:t>
            </a:r>
            <a:br>
              <a:rPr lang="it-IT" sz="22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it-IT" sz="16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 parte di un tecnico professionista, che provvederà all’analisi della vostra acqua del rubinetto.  </a:t>
            </a:r>
            <a:endParaRPr lang="it-IT" sz="1600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257E7D0A-EC18-FC38-F9A8-C471953B5006}"/>
              </a:ext>
            </a:extLst>
          </p:cNvPr>
          <p:cNvSpPr/>
          <p:nvPr/>
        </p:nvSpPr>
        <p:spPr>
          <a:xfrm>
            <a:off x="8305291" y="1649462"/>
            <a:ext cx="2942289" cy="544826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600" b="0" kern="0" cap="none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3.500€</a:t>
            </a:r>
          </a:p>
        </p:txBody>
      </p:sp>
      <p:pic>
        <p:nvPicPr>
          <p:cNvPr id="4" name="Immagine 3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936CCFE2-E38D-5FED-D238-BD148579F4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706" y="905694"/>
            <a:ext cx="3068675" cy="5388560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F707EF45-7F75-10F3-5BDA-B0BC9E5522CD}"/>
              </a:ext>
            </a:extLst>
          </p:cNvPr>
          <p:cNvSpPr/>
          <p:nvPr/>
        </p:nvSpPr>
        <p:spPr>
          <a:xfrm>
            <a:off x="8305291" y="4765909"/>
            <a:ext cx="2942289" cy="749137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FINANZIARIA </a:t>
            </a:r>
            <a:br>
              <a:rPr lang="it-IT" sz="22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it-IT" sz="16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1 anno.</a:t>
            </a:r>
            <a:endParaRPr lang="it-IT" sz="1600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9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qua">
            <a:extLst>
              <a:ext uri="{FF2B5EF4-FFF2-40B4-BE49-F238E27FC236}">
                <a16:creationId xmlns:a16="http://schemas.microsoft.com/office/drawing/2014/main" id="{27FCAD11-A468-9469-F883-1F8B87D27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66" y="94471"/>
            <a:ext cx="11526699" cy="702756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39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BONUS ACQUA POTABILE</a:t>
            </a:r>
          </a:p>
        </p:txBody>
      </p:sp>
      <p:pic>
        <p:nvPicPr>
          <p:cNvPr id="4" name="Immagine 3" descr="Immagine che contiene testo, carta, Prodotto di carta, Banconota&#10;&#10;Descrizione generata automaticamente">
            <a:extLst>
              <a:ext uri="{FF2B5EF4-FFF2-40B4-BE49-F238E27FC236}">
                <a16:creationId xmlns:a16="http://schemas.microsoft.com/office/drawing/2014/main" id="{4E073C97-E7B2-F5A1-49E9-7414960F88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0542" y="954859"/>
            <a:ext cx="7821458" cy="4846890"/>
          </a:xfrm>
          <a:prstGeom prst="rect">
            <a:avLst/>
          </a:prstGeom>
        </p:spPr>
      </p:pic>
      <p:sp>
        <p:nvSpPr>
          <p:cNvPr id="65538" name="Quanto costa">
            <a:extLst>
              <a:ext uri="{FF2B5EF4-FFF2-40B4-BE49-F238E27FC236}">
                <a16:creationId xmlns:a16="http://schemas.microsoft.com/office/drawing/2014/main" id="{B9D6B902-B2B2-381A-5747-2C0BFEA2B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650" y="5877949"/>
            <a:ext cx="7735259" cy="28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it-IT" altLang="it-IT" sz="1200" u="sng" dirty="0">
                <a:solidFill>
                  <a:srgbClr val="12A0DB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https://www.agenziaentrate.gov.it/portale/web/guest/bonus-acqua-potabile/infogen-bonus-acqua-potabile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2DAD635-9A08-B6DE-B492-C880EBC15170}"/>
              </a:ext>
            </a:extLst>
          </p:cNvPr>
          <p:cNvSpPr txBox="1"/>
          <p:nvPr/>
        </p:nvSpPr>
        <p:spPr>
          <a:xfrm>
            <a:off x="1276810" y="986383"/>
            <a:ext cx="1715340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it-IT" sz="2100" i="0" dirty="0">
                <a:solidFill>
                  <a:srgbClr val="12A0DB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 cos’è?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AC2EF229-2F46-6CA4-FB6A-36B0E29CF087}"/>
              </a:ext>
            </a:extLst>
          </p:cNvPr>
          <p:cNvSpPr/>
          <p:nvPr/>
        </p:nvSpPr>
        <p:spPr>
          <a:xfrm>
            <a:off x="1237410" y="1526723"/>
            <a:ext cx="4620465" cy="1804745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razionalizzare l’uso dell’acqua e ridurre il consumo di contenitori di plastica, è previsto un </a:t>
            </a:r>
            <a:r>
              <a:rPr lang="it-IT" sz="2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credito d'imposta di 500€ </a:t>
            </a:r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l'acquisto e l'installazione di </a:t>
            </a:r>
            <a:r>
              <a:rPr lang="it-IT" sz="2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Hydropura</a:t>
            </a:r>
            <a:r>
              <a:rPr lang="it-IT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113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23A10EBC-88A3-EB4C-1651-1B4438AD2107}"/>
              </a:ext>
            </a:extLst>
          </p:cNvPr>
          <p:cNvSpPr/>
          <p:nvPr/>
        </p:nvSpPr>
        <p:spPr>
          <a:xfrm>
            <a:off x="2299855" y="1411817"/>
            <a:ext cx="9227127" cy="360949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500" kern="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2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Allora perché continuare a comprare l’acqua nelle bottiglie di plastica?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500" kern="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4D27B4E1-2D96-901D-D4C2-1D5B104B82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2" y="1711325"/>
            <a:ext cx="2244003" cy="3940445"/>
          </a:xfrm>
          <a:prstGeom prst="rect">
            <a:avLst/>
          </a:prstGeom>
        </p:spPr>
      </p:pic>
      <p:sp>
        <p:nvSpPr>
          <p:cNvPr id="3" name="Benefici dell’H2O idrogenata riduzione dello stress ossidativo">
            <a:extLst>
              <a:ext uri="{FF2B5EF4-FFF2-40B4-BE49-F238E27FC236}">
                <a16:creationId xmlns:a16="http://schemas.microsoft.com/office/drawing/2014/main" id="{FD3D015E-D166-9093-E0C0-A410BCE3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62" y="136669"/>
            <a:ext cx="11198226" cy="867207"/>
          </a:xfrm>
          <a:prstGeom prst="rect">
            <a:avLst/>
          </a:prstGeom>
          <a:noFill/>
          <a:ln>
            <a:noFill/>
          </a:ln>
        </p:spPr>
        <p:txBody>
          <a:bodyPr wrap="square" lIns="40790" tIns="40790" rIns="40790" bIns="40790" anchor="ctr">
            <a:spAutoFit/>
          </a:bodyPr>
          <a:lstStyle>
            <a:lvl1pPr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51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PERCHÉ SCEGLIERE HYDROPURA</a:t>
            </a:r>
          </a:p>
        </p:txBody>
      </p:sp>
    </p:spTree>
    <p:extLst>
      <p:ext uri="{BB962C8B-B14F-4D97-AF65-F5344CB8AC3E}">
        <p14:creationId xmlns:p14="http://schemas.microsoft.com/office/powerpoint/2010/main" val="33012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B8B4B14-C9A7-3578-A448-73C385CF1331}"/>
              </a:ext>
            </a:extLst>
          </p:cNvPr>
          <p:cNvSpPr/>
          <p:nvPr/>
        </p:nvSpPr>
        <p:spPr>
          <a:xfrm>
            <a:off x="7443931" y="1482472"/>
            <a:ext cx="4412962" cy="4002535"/>
          </a:xfrm>
          <a:prstGeom prst="roundRect">
            <a:avLst>
              <a:gd name="adj" fmla="val 10449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88454CC-E286-4780-8079-383F173D4425}"/>
              </a:ext>
            </a:extLst>
          </p:cNvPr>
          <p:cNvSpPr/>
          <p:nvPr/>
        </p:nvSpPr>
        <p:spPr>
          <a:xfrm>
            <a:off x="2674070" y="143351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1 - Benefici dell’IDROGENO</a:t>
            </a:r>
          </a:p>
        </p:txBody>
      </p:sp>
      <p:pic>
        <p:nvPicPr>
          <p:cNvPr id="4" name="Immagine 4" descr="Immagine che contiene acqua, neve, inverno, spruzzi&#10;&#10;Descrizione generata automaticamente">
            <a:extLst>
              <a:ext uri="{FF2B5EF4-FFF2-40B4-BE49-F238E27FC236}">
                <a16:creationId xmlns:a16="http://schemas.microsoft.com/office/drawing/2014/main" id="{6C27FB86-85B7-F34E-216A-C9F574380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6659" y="1970089"/>
            <a:ext cx="3907506" cy="2917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922E8DFF-1CF1-F662-DD3D-586EA08BAB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2" y="1711325"/>
            <a:ext cx="2244003" cy="3940445"/>
          </a:xfrm>
          <a:prstGeom prst="rect">
            <a:avLst/>
          </a:prstGeom>
        </p:spPr>
      </p:pic>
      <p:sp>
        <p:nvSpPr>
          <p:cNvPr id="7" name="Benefici dell’H2O idrogenata riduzione dello stress ossidativo">
            <a:extLst>
              <a:ext uri="{FF2B5EF4-FFF2-40B4-BE49-F238E27FC236}">
                <a16:creationId xmlns:a16="http://schemas.microsoft.com/office/drawing/2014/main" id="{18B6956E-E0E1-C97B-28B9-980545E86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62" y="136669"/>
            <a:ext cx="11198226" cy="867207"/>
          </a:xfrm>
          <a:prstGeom prst="rect">
            <a:avLst/>
          </a:prstGeom>
          <a:noFill/>
          <a:ln>
            <a:noFill/>
          </a:ln>
        </p:spPr>
        <p:txBody>
          <a:bodyPr wrap="square" lIns="40790" tIns="40790" rIns="40790" bIns="40790" anchor="ctr">
            <a:spAutoFit/>
          </a:bodyPr>
          <a:lstStyle>
            <a:lvl1pPr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51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PERCHÉ SCEGLIERE HYDROPURA</a:t>
            </a:r>
          </a:p>
        </p:txBody>
      </p:sp>
    </p:spTree>
    <p:extLst>
      <p:ext uri="{BB962C8B-B14F-4D97-AF65-F5344CB8AC3E}">
        <p14:creationId xmlns:p14="http://schemas.microsoft.com/office/powerpoint/2010/main" val="202321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cqua">
            <a:extLst>
              <a:ext uri="{FF2B5EF4-FFF2-40B4-BE49-F238E27FC236}">
                <a16:creationId xmlns:a16="http://schemas.microsoft.com/office/drawing/2014/main" id="{07F3EDC9-0380-0F57-8953-3181407B4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81" y="-11599"/>
            <a:ext cx="9140323" cy="1333698"/>
          </a:xfrm>
          <a:prstGeom prst="rect">
            <a:avLst/>
          </a:prstGeom>
          <a:noFill/>
          <a:ln>
            <a:noFill/>
          </a:ln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8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Acqua: </a:t>
            </a:r>
            <a:r>
              <a:rPr lang="it-IT" altLang="it-IT" sz="6000" b="1" u="sng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suoi benefici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0AFA3A8A-5085-E1CF-2E67-EA4836026D4D}"/>
              </a:ext>
            </a:extLst>
          </p:cNvPr>
          <p:cNvSpPr/>
          <p:nvPr/>
        </p:nvSpPr>
        <p:spPr>
          <a:xfrm>
            <a:off x="1795325" y="1903369"/>
            <a:ext cx="4614712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CEE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lubrifica le articolazioni e i muscoli</a:t>
            </a:r>
            <a:endParaRPr lang="it-IT" b="0" kern="0" cap="none" dirty="0">
              <a:solidFill>
                <a:srgbClr val="CEE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64801B64-7A12-DF3B-48F9-2F86825434FA}"/>
              </a:ext>
            </a:extLst>
          </p:cNvPr>
          <p:cNvSpPr/>
          <p:nvPr/>
        </p:nvSpPr>
        <p:spPr>
          <a:xfrm>
            <a:off x="4667835" y="2401178"/>
            <a:ext cx="3689926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previene la secchezza orale</a:t>
            </a:r>
            <a:endParaRPr lang="it-IT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6C154E02-B059-92C7-1784-ED1735544746}"/>
              </a:ext>
            </a:extLst>
          </p:cNvPr>
          <p:cNvSpPr/>
          <p:nvPr/>
        </p:nvSpPr>
        <p:spPr>
          <a:xfrm>
            <a:off x="2349323" y="2893422"/>
            <a:ext cx="2540000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aiuta la digestione</a:t>
            </a:r>
            <a:endParaRPr lang="it-IT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A82D698-8467-E6F7-ACBD-855A17557963}"/>
              </a:ext>
            </a:extLst>
          </p:cNvPr>
          <p:cNvSpPr/>
          <p:nvPr/>
        </p:nvSpPr>
        <p:spPr>
          <a:xfrm>
            <a:off x="2733964" y="4401070"/>
            <a:ext cx="5070768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mantiene buona la pressione sanguigna</a:t>
            </a:r>
            <a:endParaRPr lang="it-IT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8FD85D06-720D-CEA3-E70D-284EB5320C3A}"/>
              </a:ext>
            </a:extLst>
          </p:cNvPr>
          <p:cNvSpPr/>
          <p:nvPr/>
        </p:nvSpPr>
        <p:spPr>
          <a:xfrm>
            <a:off x="3177989" y="3397625"/>
            <a:ext cx="2466109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CEE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fa bene alla vista</a:t>
            </a:r>
            <a:endParaRPr lang="it-IT" b="0" kern="0" cap="none" dirty="0">
              <a:solidFill>
                <a:srgbClr val="CEE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2C3DCF4C-6628-B678-CE55-876128DFC0BB}"/>
              </a:ext>
            </a:extLst>
          </p:cNvPr>
          <p:cNvSpPr/>
          <p:nvPr/>
        </p:nvSpPr>
        <p:spPr>
          <a:xfrm>
            <a:off x="6172946" y="2898411"/>
            <a:ext cx="4110182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CEE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regola la temperatura corporea</a:t>
            </a:r>
            <a:endParaRPr lang="it-IT" b="0" kern="0" cap="none" dirty="0">
              <a:solidFill>
                <a:srgbClr val="CEE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5D5C9F1E-5422-0FB9-C571-BBD48C7AAE8D}"/>
              </a:ext>
            </a:extLst>
          </p:cNvPr>
          <p:cNvSpPr/>
          <p:nvPr/>
        </p:nvSpPr>
        <p:spPr>
          <a:xfrm>
            <a:off x="5883568" y="1395372"/>
            <a:ext cx="3842327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migliora la salute della pelle</a:t>
            </a:r>
            <a:endParaRPr lang="it-IT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2F5FE73C-6674-3D06-BC35-11C554F4F631}"/>
              </a:ext>
            </a:extLst>
          </p:cNvPr>
          <p:cNvSpPr/>
          <p:nvPr/>
        </p:nvSpPr>
        <p:spPr>
          <a:xfrm>
            <a:off x="5093861" y="4915336"/>
            <a:ext cx="3255817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CEE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elimina i rifiuti corporei</a:t>
            </a:r>
            <a:endParaRPr lang="it-IT" b="0" kern="0" cap="none" dirty="0">
              <a:solidFill>
                <a:srgbClr val="CEE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1CABFF-4C28-BB3C-3059-CB05D02F97CA}"/>
              </a:ext>
            </a:extLst>
          </p:cNvPr>
          <p:cNvSpPr/>
          <p:nvPr/>
        </p:nvSpPr>
        <p:spPr>
          <a:xfrm>
            <a:off x="2686095" y="5424590"/>
            <a:ext cx="3255817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aiuta a respirare meglio</a:t>
            </a:r>
            <a:endParaRPr lang="it-IT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63E86FFD-F824-8FFE-CFBA-7034AF5C5694}"/>
              </a:ext>
            </a:extLst>
          </p:cNvPr>
          <p:cNvSpPr/>
          <p:nvPr/>
        </p:nvSpPr>
        <p:spPr>
          <a:xfrm>
            <a:off x="5062740" y="5942978"/>
            <a:ext cx="2954424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previene danni ai reni</a:t>
            </a:r>
            <a:endParaRPr lang="it-IT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BDAC5AD9-5B98-919A-BACF-4348FA39B193}"/>
              </a:ext>
            </a:extLst>
          </p:cNvPr>
          <p:cNvSpPr/>
          <p:nvPr/>
        </p:nvSpPr>
        <p:spPr>
          <a:xfrm>
            <a:off x="6793344" y="5433881"/>
            <a:ext cx="4244115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CEE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aiuta a perdere peso (non grassi)</a:t>
            </a:r>
            <a:endParaRPr lang="it-IT" b="0" kern="0" cap="none" dirty="0">
              <a:solidFill>
                <a:srgbClr val="CEE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6170093D-0016-A2F9-D5ED-1879C79462B7}"/>
              </a:ext>
            </a:extLst>
          </p:cNvPr>
          <p:cNvSpPr/>
          <p:nvPr/>
        </p:nvSpPr>
        <p:spPr>
          <a:xfrm>
            <a:off x="4791370" y="3894071"/>
            <a:ext cx="5179184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rgbClr val="CEE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trasporta le sostanze nutritive nel corpo</a:t>
            </a:r>
            <a:endParaRPr lang="it-IT" b="0" kern="0" cap="none" dirty="0">
              <a:solidFill>
                <a:srgbClr val="CEE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E42EBA62-0818-81E3-DB24-A32184F717BE}"/>
              </a:ext>
            </a:extLst>
          </p:cNvPr>
          <p:cNvSpPr/>
          <p:nvPr/>
        </p:nvSpPr>
        <p:spPr>
          <a:xfrm>
            <a:off x="7231596" y="3384763"/>
            <a:ext cx="3796144" cy="426477"/>
          </a:xfrm>
          <a:prstGeom prst="roundRect">
            <a:avLst>
              <a:gd name="adj" fmla="val 23448"/>
            </a:avLst>
          </a:prstGeom>
          <a:solidFill>
            <a:srgbClr val="0070C0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aumenta le prestazioni fisiche</a:t>
            </a:r>
            <a:endParaRPr lang="it-IT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B8B4B14-C9A7-3578-A448-73C385CF1331}"/>
              </a:ext>
            </a:extLst>
          </p:cNvPr>
          <p:cNvSpPr/>
          <p:nvPr/>
        </p:nvSpPr>
        <p:spPr>
          <a:xfrm>
            <a:off x="7443931" y="1482472"/>
            <a:ext cx="4412962" cy="4002535"/>
          </a:xfrm>
          <a:prstGeom prst="roundRect">
            <a:avLst>
              <a:gd name="adj" fmla="val 10449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88454CC-E286-4780-8079-383F173D4425}"/>
              </a:ext>
            </a:extLst>
          </p:cNvPr>
          <p:cNvSpPr/>
          <p:nvPr/>
        </p:nvSpPr>
        <p:spPr>
          <a:xfrm>
            <a:off x="2674070" y="143351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1 - Benefici dell’IDROGENO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E8C9222-99BE-8CDF-A095-6938FED9AB23}"/>
              </a:ext>
            </a:extLst>
          </p:cNvPr>
          <p:cNvSpPr/>
          <p:nvPr/>
        </p:nvSpPr>
        <p:spPr>
          <a:xfrm>
            <a:off x="2674071" y="194786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2 - Acqua pura e buonissima</a:t>
            </a:r>
          </a:p>
        </p:txBody>
      </p:sp>
      <p:pic>
        <p:nvPicPr>
          <p:cNvPr id="7" name="Immagine 6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D5A879FF-1054-400F-C962-EDC562EC28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2" y="1711325"/>
            <a:ext cx="2244003" cy="3940445"/>
          </a:xfrm>
          <a:prstGeom prst="rect">
            <a:avLst/>
          </a:prstGeom>
        </p:spPr>
      </p:pic>
      <p:pic>
        <p:nvPicPr>
          <p:cNvPr id="9" name="Alice Beve">
            <a:hlinkClick r:id="" action="ppaction://media"/>
            <a:extLst>
              <a:ext uri="{FF2B5EF4-FFF2-40B4-BE49-F238E27FC236}">
                <a16:creationId xmlns:a16="http://schemas.microsoft.com/office/drawing/2014/main" id="{F2131738-A640-7949-2231-5C6891C03E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081" r="4081"/>
          <a:stretch/>
        </p:blipFill>
        <p:spPr>
          <a:xfrm>
            <a:off x="7555164" y="2140022"/>
            <a:ext cx="4208968" cy="2577955"/>
          </a:xfrm>
          <a:prstGeom prst="roundRect">
            <a:avLst>
              <a:gd name="adj" fmla="val 18268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4" name="Benefici dell’H2O idrogenata riduzione dello stress ossidativo">
            <a:extLst>
              <a:ext uri="{FF2B5EF4-FFF2-40B4-BE49-F238E27FC236}">
                <a16:creationId xmlns:a16="http://schemas.microsoft.com/office/drawing/2014/main" id="{22BE09A5-D01F-7A1A-A2F9-917DB9BA6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62" y="136669"/>
            <a:ext cx="11198226" cy="867207"/>
          </a:xfrm>
          <a:prstGeom prst="rect">
            <a:avLst/>
          </a:prstGeom>
          <a:noFill/>
          <a:ln>
            <a:noFill/>
          </a:ln>
        </p:spPr>
        <p:txBody>
          <a:bodyPr wrap="square" lIns="40790" tIns="40790" rIns="40790" bIns="40790" anchor="ctr">
            <a:spAutoFit/>
          </a:bodyPr>
          <a:lstStyle>
            <a:lvl1pPr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51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PERCHÉ SCEGLIERE HYDROPURA</a:t>
            </a:r>
          </a:p>
        </p:txBody>
      </p:sp>
    </p:spTree>
    <p:extLst>
      <p:ext uri="{BB962C8B-B14F-4D97-AF65-F5344CB8AC3E}">
        <p14:creationId xmlns:p14="http://schemas.microsoft.com/office/powerpoint/2010/main" val="149479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B8B4B14-C9A7-3578-A448-73C385CF1331}"/>
              </a:ext>
            </a:extLst>
          </p:cNvPr>
          <p:cNvSpPr/>
          <p:nvPr/>
        </p:nvSpPr>
        <p:spPr>
          <a:xfrm>
            <a:off x="7443931" y="1482472"/>
            <a:ext cx="4412962" cy="4002535"/>
          </a:xfrm>
          <a:prstGeom prst="roundRect">
            <a:avLst>
              <a:gd name="adj" fmla="val 10449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88454CC-E286-4780-8079-383F173D4425}"/>
              </a:ext>
            </a:extLst>
          </p:cNvPr>
          <p:cNvSpPr/>
          <p:nvPr/>
        </p:nvSpPr>
        <p:spPr>
          <a:xfrm>
            <a:off x="2674070" y="143351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1 - Benefici dell’IDROGENO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E8C9222-99BE-8CDF-A095-6938FED9AB23}"/>
              </a:ext>
            </a:extLst>
          </p:cNvPr>
          <p:cNvSpPr/>
          <p:nvPr/>
        </p:nvSpPr>
        <p:spPr>
          <a:xfrm>
            <a:off x="2674071" y="194786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2 - Acqua pura e buonissima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DB34394-D073-0EFD-771D-354320033638}"/>
              </a:ext>
            </a:extLst>
          </p:cNvPr>
          <p:cNvSpPr/>
          <p:nvPr/>
        </p:nvSpPr>
        <p:spPr>
          <a:xfrm>
            <a:off x="2674071" y="2463760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3 - Scelta ecosostenibile</a:t>
            </a:r>
          </a:p>
        </p:txBody>
      </p:sp>
      <p:pic>
        <p:nvPicPr>
          <p:cNvPr id="4" name="Immagine 3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8A7286CD-F54C-A2FD-CD76-EC14F07BF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2400" y="2463760"/>
            <a:ext cx="3857049" cy="174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E880EC1E-91D5-A750-6118-E67ED9FC6D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2" y="1711325"/>
            <a:ext cx="2244003" cy="3940445"/>
          </a:xfrm>
          <a:prstGeom prst="rect">
            <a:avLst/>
          </a:prstGeom>
        </p:spPr>
      </p:pic>
      <p:sp>
        <p:nvSpPr>
          <p:cNvPr id="9" name="Benefici dell’H2O idrogenata riduzione dello stress ossidativo">
            <a:extLst>
              <a:ext uri="{FF2B5EF4-FFF2-40B4-BE49-F238E27FC236}">
                <a16:creationId xmlns:a16="http://schemas.microsoft.com/office/drawing/2014/main" id="{AFC6BC96-28EA-E795-14A4-78686A252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62" y="136669"/>
            <a:ext cx="11198226" cy="867207"/>
          </a:xfrm>
          <a:prstGeom prst="rect">
            <a:avLst/>
          </a:prstGeom>
          <a:noFill/>
          <a:ln>
            <a:noFill/>
          </a:ln>
        </p:spPr>
        <p:txBody>
          <a:bodyPr wrap="square" lIns="40790" tIns="40790" rIns="40790" bIns="40790" anchor="ctr">
            <a:spAutoFit/>
          </a:bodyPr>
          <a:lstStyle>
            <a:lvl1pPr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51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PERCHÉ SCEGLIERE HYDROPURA</a:t>
            </a:r>
          </a:p>
        </p:txBody>
      </p:sp>
    </p:spTree>
    <p:extLst>
      <p:ext uri="{BB962C8B-B14F-4D97-AF65-F5344CB8AC3E}">
        <p14:creationId xmlns:p14="http://schemas.microsoft.com/office/powerpoint/2010/main" val="24346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B8B4B14-C9A7-3578-A448-73C385CF1331}"/>
              </a:ext>
            </a:extLst>
          </p:cNvPr>
          <p:cNvSpPr/>
          <p:nvPr/>
        </p:nvSpPr>
        <p:spPr>
          <a:xfrm>
            <a:off x="7443931" y="1482472"/>
            <a:ext cx="4412962" cy="4002535"/>
          </a:xfrm>
          <a:prstGeom prst="roundRect">
            <a:avLst>
              <a:gd name="adj" fmla="val 10449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88454CC-E286-4780-8079-383F173D4425}"/>
              </a:ext>
            </a:extLst>
          </p:cNvPr>
          <p:cNvSpPr/>
          <p:nvPr/>
        </p:nvSpPr>
        <p:spPr>
          <a:xfrm>
            <a:off x="2674070" y="143351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1 - Benefici dell’IDROGENO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E8C9222-99BE-8CDF-A095-6938FED9AB23}"/>
              </a:ext>
            </a:extLst>
          </p:cNvPr>
          <p:cNvSpPr/>
          <p:nvPr/>
        </p:nvSpPr>
        <p:spPr>
          <a:xfrm>
            <a:off x="2674071" y="194786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2 - Acqua pura e buonissima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DB34394-D073-0EFD-771D-354320033638}"/>
              </a:ext>
            </a:extLst>
          </p:cNvPr>
          <p:cNvSpPr/>
          <p:nvPr/>
        </p:nvSpPr>
        <p:spPr>
          <a:xfrm>
            <a:off x="2674071" y="2463760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3 - Scelta ecosostenibile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E1023DD-0AAD-FEC5-0310-E7E48C9C0D01}"/>
              </a:ext>
            </a:extLst>
          </p:cNvPr>
          <p:cNvSpPr/>
          <p:nvPr/>
        </p:nvSpPr>
        <p:spPr>
          <a:xfrm>
            <a:off x="2674070" y="2979657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4 - Evito la fatica del trasporto </a:t>
            </a:r>
          </a:p>
        </p:txBody>
      </p:sp>
      <p:pic>
        <p:nvPicPr>
          <p:cNvPr id="4" name="acqua-boccioni-casa-no-supermercato-erogatori-a-boccione-acqua-drink-perugia-terni-umbria.jpg" descr="acqua-boccioni-casa-no-supermercato-erogatori-a-boccione-acqua-drink-perugia-terni-umbria.jpg">
            <a:extLst>
              <a:ext uri="{FF2B5EF4-FFF2-40B4-BE49-F238E27FC236}">
                <a16:creationId xmlns:a16="http://schemas.microsoft.com/office/drawing/2014/main" id="{AF48BE13-F484-AF9C-E786-4CF932D65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6001" y="1788959"/>
            <a:ext cx="3957215" cy="3430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Immagine 8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CB9BD8C5-740F-071F-2334-4EF8448EFD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2" y="1711325"/>
            <a:ext cx="2244003" cy="3940445"/>
          </a:xfrm>
          <a:prstGeom prst="rect">
            <a:avLst/>
          </a:prstGeom>
        </p:spPr>
      </p:pic>
      <p:sp>
        <p:nvSpPr>
          <p:cNvPr id="10" name="Benefici dell’H2O idrogenata riduzione dello stress ossidativo">
            <a:extLst>
              <a:ext uri="{FF2B5EF4-FFF2-40B4-BE49-F238E27FC236}">
                <a16:creationId xmlns:a16="http://schemas.microsoft.com/office/drawing/2014/main" id="{08FD47E7-2B9E-FC3C-BAE3-5ECA76C5A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62" y="136669"/>
            <a:ext cx="11198226" cy="867207"/>
          </a:xfrm>
          <a:prstGeom prst="rect">
            <a:avLst/>
          </a:prstGeom>
          <a:noFill/>
          <a:ln>
            <a:noFill/>
          </a:ln>
        </p:spPr>
        <p:txBody>
          <a:bodyPr wrap="square" lIns="40790" tIns="40790" rIns="40790" bIns="40790" anchor="ctr">
            <a:spAutoFit/>
          </a:bodyPr>
          <a:lstStyle>
            <a:lvl1pPr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51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PERCHÉ SCEGLIERE HYDROPURA</a:t>
            </a:r>
          </a:p>
        </p:txBody>
      </p:sp>
    </p:spTree>
    <p:extLst>
      <p:ext uri="{BB962C8B-B14F-4D97-AF65-F5344CB8AC3E}">
        <p14:creationId xmlns:p14="http://schemas.microsoft.com/office/powerpoint/2010/main" val="8806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B8B4B14-C9A7-3578-A448-73C385CF1331}"/>
              </a:ext>
            </a:extLst>
          </p:cNvPr>
          <p:cNvSpPr/>
          <p:nvPr/>
        </p:nvSpPr>
        <p:spPr>
          <a:xfrm>
            <a:off x="7443931" y="1482472"/>
            <a:ext cx="4412962" cy="4002535"/>
          </a:xfrm>
          <a:prstGeom prst="roundRect">
            <a:avLst>
              <a:gd name="adj" fmla="val 10449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88454CC-E286-4780-8079-383F173D4425}"/>
              </a:ext>
            </a:extLst>
          </p:cNvPr>
          <p:cNvSpPr/>
          <p:nvPr/>
        </p:nvSpPr>
        <p:spPr>
          <a:xfrm>
            <a:off x="2674070" y="143351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1 - Benefici dell’IDROGENO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E8C9222-99BE-8CDF-A095-6938FED9AB23}"/>
              </a:ext>
            </a:extLst>
          </p:cNvPr>
          <p:cNvSpPr/>
          <p:nvPr/>
        </p:nvSpPr>
        <p:spPr>
          <a:xfrm>
            <a:off x="2674071" y="194786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2 - Acqua pura e buonissima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DB34394-D073-0EFD-771D-354320033638}"/>
              </a:ext>
            </a:extLst>
          </p:cNvPr>
          <p:cNvSpPr/>
          <p:nvPr/>
        </p:nvSpPr>
        <p:spPr>
          <a:xfrm>
            <a:off x="2674071" y="2463760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3 - Scelta ecosostenibile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E1023DD-0AAD-FEC5-0310-E7E48C9C0D01}"/>
              </a:ext>
            </a:extLst>
          </p:cNvPr>
          <p:cNvSpPr/>
          <p:nvPr/>
        </p:nvSpPr>
        <p:spPr>
          <a:xfrm>
            <a:off x="2674070" y="2979657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4 - Evito la fatica del trasporto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C2632C7-8517-B15F-054F-4D86CFF777DC}"/>
              </a:ext>
            </a:extLst>
          </p:cNvPr>
          <p:cNvSpPr/>
          <p:nvPr/>
        </p:nvSpPr>
        <p:spPr>
          <a:xfrm>
            <a:off x="2674069" y="3513219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5 - Prodotto Italiano</a:t>
            </a:r>
          </a:p>
        </p:txBody>
      </p:sp>
      <p:pic>
        <p:nvPicPr>
          <p:cNvPr id="7172" name="Picture 4" descr="illustrazioni stock, clip art, cartoni animati e icone di tendenza di made in italy, logo vettoriale con bandiera italiana strisce colorate e mappa del paese - made in italy">
            <a:extLst>
              <a:ext uri="{FF2B5EF4-FFF2-40B4-BE49-F238E27FC236}">
                <a16:creationId xmlns:a16="http://schemas.microsoft.com/office/drawing/2014/main" id="{A46B3DBD-C54D-9B18-141C-05CB1D11C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7312" y="1681162"/>
            <a:ext cx="38862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6E1426B2-91E5-61AB-C238-549C57A46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2" y="1711325"/>
            <a:ext cx="2244003" cy="3940445"/>
          </a:xfrm>
          <a:prstGeom prst="rect">
            <a:avLst/>
          </a:prstGeom>
        </p:spPr>
      </p:pic>
      <p:sp>
        <p:nvSpPr>
          <p:cNvPr id="10" name="Benefici dell’H2O idrogenata riduzione dello stress ossidativo">
            <a:extLst>
              <a:ext uri="{FF2B5EF4-FFF2-40B4-BE49-F238E27FC236}">
                <a16:creationId xmlns:a16="http://schemas.microsoft.com/office/drawing/2014/main" id="{6CC12A69-297A-3C4B-215B-D05E26079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62" y="136669"/>
            <a:ext cx="11198226" cy="867207"/>
          </a:xfrm>
          <a:prstGeom prst="rect">
            <a:avLst/>
          </a:prstGeom>
          <a:noFill/>
          <a:ln>
            <a:noFill/>
          </a:ln>
        </p:spPr>
        <p:txBody>
          <a:bodyPr wrap="square" lIns="40790" tIns="40790" rIns="40790" bIns="40790" anchor="ctr">
            <a:spAutoFit/>
          </a:bodyPr>
          <a:lstStyle>
            <a:lvl1pPr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51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PERCHÉ SCEGLIERE HYDROPURA</a:t>
            </a:r>
          </a:p>
        </p:txBody>
      </p:sp>
    </p:spTree>
    <p:extLst>
      <p:ext uri="{BB962C8B-B14F-4D97-AF65-F5344CB8AC3E}">
        <p14:creationId xmlns:p14="http://schemas.microsoft.com/office/powerpoint/2010/main" val="36669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B8B4B14-C9A7-3578-A448-73C385CF1331}"/>
              </a:ext>
            </a:extLst>
          </p:cNvPr>
          <p:cNvSpPr/>
          <p:nvPr/>
        </p:nvSpPr>
        <p:spPr>
          <a:xfrm>
            <a:off x="7443931" y="1482472"/>
            <a:ext cx="4412962" cy="4002535"/>
          </a:xfrm>
          <a:prstGeom prst="roundRect">
            <a:avLst>
              <a:gd name="adj" fmla="val 10449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88454CC-E286-4780-8079-383F173D4425}"/>
              </a:ext>
            </a:extLst>
          </p:cNvPr>
          <p:cNvSpPr/>
          <p:nvPr/>
        </p:nvSpPr>
        <p:spPr>
          <a:xfrm>
            <a:off x="2674070" y="143351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1 - Benefici dell’IDROGENO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E8C9222-99BE-8CDF-A095-6938FED9AB23}"/>
              </a:ext>
            </a:extLst>
          </p:cNvPr>
          <p:cNvSpPr/>
          <p:nvPr/>
        </p:nvSpPr>
        <p:spPr>
          <a:xfrm>
            <a:off x="2674071" y="194786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2 - Acqua pura e buonissima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DB34394-D073-0EFD-771D-354320033638}"/>
              </a:ext>
            </a:extLst>
          </p:cNvPr>
          <p:cNvSpPr/>
          <p:nvPr/>
        </p:nvSpPr>
        <p:spPr>
          <a:xfrm>
            <a:off x="2674071" y="2463760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3 - Scelta ecosostenibile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E1023DD-0AAD-FEC5-0310-E7E48C9C0D01}"/>
              </a:ext>
            </a:extLst>
          </p:cNvPr>
          <p:cNvSpPr/>
          <p:nvPr/>
        </p:nvSpPr>
        <p:spPr>
          <a:xfrm>
            <a:off x="2674070" y="2979657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4 - Evito la fatica del trasporto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C2632C7-8517-B15F-054F-4D86CFF777DC}"/>
              </a:ext>
            </a:extLst>
          </p:cNvPr>
          <p:cNvSpPr/>
          <p:nvPr/>
        </p:nvSpPr>
        <p:spPr>
          <a:xfrm>
            <a:off x="2674069" y="3513219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5 - Prodotto Italiano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0A54AE0A-D743-BB3C-36DD-EA7D59C4827D}"/>
              </a:ext>
            </a:extLst>
          </p:cNvPr>
          <p:cNvSpPr/>
          <p:nvPr/>
        </p:nvSpPr>
        <p:spPr>
          <a:xfrm>
            <a:off x="2674070" y="4027569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6 - Convenienza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32843F8-BA43-FA84-2842-A60EA2064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598" y="1609186"/>
            <a:ext cx="3639627" cy="363962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99C9999-EC09-9D3C-F02D-51076E05E4BE}"/>
              </a:ext>
            </a:extLst>
          </p:cNvPr>
          <p:cNvSpPr txBox="1"/>
          <p:nvPr/>
        </p:nvSpPr>
        <p:spPr>
          <a:xfrm>
            <a:off x="8116046" y="2444710"/>
            <a:ext cx="1094629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BONUS </a:t>
            </a:r>
            <a:br>
              <a:rPr lang="it-IT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5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ACQUA</a:t>
            </a:r>
            <a:endParaRPr lang="it-IT" sz="1500" b="1" i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magine 3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5F5F0AB4-A259-A71C-B59F-82FE116996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2" y="1711325"/>
            <a:ext cx="2244003" cy="3940445"/>
          </a:xfrm>
          <a:prstGeom prst="rect">
            <a:avLst/>
          </a:prstGeom>
        </p:spPr>
      </p:pic>
      <p:sp>
        <p:nvSpPr>
          <p:cNvPr id="11" name="Benefici dell’H2O idrogenata riduzione dello stress ossidativo">
            <a:extLst>
              <a:ext uri="{FF2B5EF4-FFF2-40B4-BE49-F238E27FC236}">
                <a16:creationId xmlns:a16="http://schemas.microsoft.com/office/drawing/2014/main" id="{AA5F26DF-6098-E7D4-010A-F1DE3BAD9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62" y="136669"/>
            <a:ext cx="11198226" cy="867207"/>
          </a:xfrm>
          <a:prstGeom prst="rect">
            <a:avLst/>
          </a:prstGeom>
          <a:noFill/>
          <a:ln>
            <a:noFill/>
          </a:ln>
        </p:spPr>
        <p:txBody>
          <a:bodyPr wrap="square" lIns="40790" tIns="40790" rIns="40790" bIns="40790" anchor="ctr">
            <a:spAutoFit/>
          </a:bodyPr>
          <a:lstStyle>
            <a:lvl1pPr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51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PERCHÉ SCEGLIERE HYDROPURA</a:t>
            </a:r>
          </a:p>
        </p:txBody>
      </p:sp>
    </p:spTree>
    <p:extLst>
      <p:ext uri="{BB962C8B-B14F-4D97-AF65-F5344CB8AC3E}">
        <p14:creationId xmlns:p14="http://schemas.microsoft.com/office/powerpoint/2010/main" val="22079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B8B4B14-C9A7-3578-A448-73C385CF1331}"/>
              </a:ext>
            </a:extLst>
          </p:cNvPr>
          <p:cNvSpPr/>
          <p:nvPr/>
        </p:nvSpPr>
        <p:spPr>
          <a:xfrm>
            <a:off x="7443931" y="1482472"/>
            <a:ext cx="4412962" cy="4002535"/>
          </a:xfrm>
          <a:prstGeom prst="roundRect">
            <a:avLst>
              <a:gd name="adj" fmla="val 10449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88454CC-E286-4780-8079-383F173D4425}"/>
              </a:ext>
            </a:extLst>
          </p:cNvPr>
          <p:cNvSpPr/>
          <p:nvPr/>
        </p:nvSpPr>
        <p:spPr>
          <a:xfrm>
            <a:off x="2674070" y="143351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1 - Benefici dell’IDROGENO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E8C9222-99BE-8CDF-A095-6938FED9AB23}"/>
              </a:ext>
            </a:extLst>
          </p:cNvPr>
          <p:cNvSpPr/>
          <p:nvPr/>
        </p:nvSpPr>
        <p:spPr>
          <a:xfrm>
            <a:off x="2674071" y="194786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2 - Acqua pura e buonissima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DB34394-D073-0EFD-771D-354320033638}"/>
              </a:ext>
            </a:extLst>
          </p:cNvPr>
          <p:cNvSpPr/>
          <p:nvPr/>
        </p:nvSpPr>
        <p:spPr>
          <a:xfrm>
            <a:off x="2674071" y="2463760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3 - Scelta ecosostenibile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E1023DD-0AAD-FEC5-0310-E7E48C9C0D01}"/>
              </a:ext>
            </a:extLst>
          </p:cNvPr>
          <p:cNvSpPr/>
          <p:nvPr/>
        </p:nvSpPr>
        <p:spPr>
          <a:xfrm>
            <a:off x="2674070" y="2979657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4 - Evito la fatica del trasporto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C2632C7-8517-B15F-054F-4D86CFF777DC}"/>
              </a:ext>
            </a:extLst>
          </p:cNvPr>
          <p:cNvSpPr/>
          <p:nvPr/>
        </p:nvSpPr>
        <p:spPr>
          <a:xfrm>
            <a:off x="2674069" y="3513219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5 - Prodotto Italiano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0A54AE0A-D743-BB3C-36DD-EA7D59C4827D}"/>
              </a:ext>
            </a:extLst>
          </p:cNvPr>
          <p:cNvSpPr/>
          <p:nvPr/>
        </p:nvSpPr>
        <p:spPr>
          <a:xfrm>
            <a:off x="2674070" y="4027569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6 - Convenienza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C3CC6243-96F8-EA02-2A93-5A0B1CCC657B}"/>
              </a:ext>
            </a:extLst>
          </p:cNvPr>
          <p:cNvSpPr/>
          <p:nvPr/>
        </p:nvSpPr>
        <p:spPr>
          <a:xfrm>
            <a:off x="2674070" y="4543466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7 - Installazione a cura di un tecnico</a:t>
            </a:r>
          </a:p>
        </p:txBody>
      </p:sp>
      <p:pic>
        <p:nvPicPr>
          <p:cNvPr id="15362" name="Picture 2" descr="Dvr idraulico: rischi lavorativi specifici">
            <a:extLst>
              <a:ext uri="{FF2B5EF4-FFF2-40B4-BE49-F238E27FC236}">
                <a16:creationId xmlns:a16="http://schemas.microsoft.com/office/drawing/2014/main" id="{D6F860B2-6F04-1D7C-5398-13816BEBA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40596" y="2005839"/>
            <a:ext cx="4019632" cy="2955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4" name="Immagine 3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ED03C339-DF27-3199-7423-EB5B3977AC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2" y="1711325"/>
            <a:ext cx="2244003" cy="3940445"/>
          </a:xfrm>
          <a:prstGeom prst="rect">
            <a:avLst/>
          </a:prstGeom>
        </p:spPr>
      </p:pic>
      <p:sp>
        <p:nvSpPr>
          <p:cNvPr id="12" name="Benefici dell’H2O idrogenata riduzione dello stress ossidativo">
            <a:extLst>
              <a:ext uri="{FF2B5EF4-FFF2-40B4-BE49-F238E27FC236}">
                <a16:creationId xmlns:a16="http://schemas.microsoft.com/office/drawing/2014/main" id="{24047628-093D-B881-D490-821D5B423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62" y="136669"/>
            <a:ext cx="11198226" cy="867207"/>
          </a:xfrm>
          <a:prstGeom prst="rect">
            <a:avLst/>
          </a:prstGeom>
          <a:noFill/>
          <a:ln>
            <a:noFill/>
          </a:ln>
        </p:spPr>
        <p:txBody>
          <a:bodyPr wrap="square" lIns="40790" tIns="40790" rIns="40790" bIns="40790" anchor="ctr">
            <a:spAutoFit/>
          </a:bodyPr>
          <a:lstStyle>
            <a:lvl1pPr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51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PERCHÉ SCEGLIERE HYDROPURA</a:t>
            </a:r>
          </a:p>
        </p:txBody>
      </p:sp>
    </p:spTree>
    <p:extLst>
      <p:ext uri="{BB962C8B-B14F-4D97-AF65-F5344CB8AC3E}">
        <p14:creationId xmlns:p14="http://schemas.microsoft.com/office/powerpoint/2010/main" val="185037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B8B4B14-C9A7-3578-A448-73C385CF1331}"/>
              </a:ext>
            </a:extLst>
          </p:cNvPr>
          <p:cNvSpPr/>
          <p:nvPr/>
        </p:nvSpPr>
        <p:spPr>
          <a:xfrm>
            <a:off x="7443931" y="1482472"/>
            <a:ext cx="4412962" cy="4002535"/>
          </a:xfrm>
          <a:prstGeom prst="roundRect">
            <a:avLst>
              <a:gd name="adj" fmla="val 10449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88454CC-E286-4780-8079-383F173D4425}"/>
              </a:ext>
            </a:extLst>
          </p:cNvPr>
          <p:cNvSpPr/>
          <p:nvPr/>
        </p:nvSpPr>
        <p:spPr>
          <a:xfrm>
            <a:off x="2674070" y="143351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1 - Benefici dell’IDROGENO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E8C9222-99BE-8CDF-A095-6938FED9AB23}"/>
              </a:ext>
            </a:extLst>
          </p:cNvPr>
          <p:cNvSpPr/>
          <p:nvPr/>
        </p:nvSpPr>
        <p:spPr>
          <a:xfrm>
            <a:off x="2674071" y="194786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2 - Acqua pura e buonissima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DB34394-D073-0EFD-771D-354320033638}"/>
              </a:ext>
            </a:extLst>
          </p:cNvPr>
          <p:cNvSpPr/>
          <p:nvPr/>
        </p:nvSpPr>
        <p:spPr>
          <a:xfrm>
            <a:off x="2674071" y="2463760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3 - Scelta ecosostenibile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E1023DD-0AAD-FEC5-0310-E7E48C9C0D01}"/>
              </a:ext>
            </a:extLst>
          </p:cNvPr>
          <p:cNvSpPr/>
          <p:nvPr/>
        </p:nvSpPr>
        <p:spPr>
          <a:xfrm>
            <a:off x="2674070" y="2979657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4 - Evito la fatica del trasporto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6C2632C7-8517-B15F-054F-4D86CFF777DC}"/>
              </a:ext>
            </a:extLst>
          </p:cNvPr>
          <p:cNvSpPr/>
          <p:nvPr/>
        </p:nvSpPr>
        <p:spPr>
          <a:xfrm>
            <a:off x="2674069" y="3513219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5 - Prodotto Italiano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0A54AE0A-D743-BB3C-36DD-EA7D59C4827D}"/>
              </a:ext>
            </a:extLst>
          </p:cNvPr>
          <p:cNvSpPr/>
          <p:nvPr/>
        </p:nvSpPr>
        <p:spPr>
          <a:xfrm>
            <a:off x="2674070" y="4027569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6 - Conveniente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C3CC6243-96F8-EA02-2A93-5A0B1CCC657B}"/>
              </a:ext>
            </a:extLst>
          </p:cNvPr>
          <p:cNvSpPr/>
          <p:nvPr/>
        </p:nvSpPr>
        <p:spPr>
          <a:xfrm>
            <a:off x="2674070" y="4543466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7 - Installazione a cura di un tecnico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17B3D5D4-57F6-C831-3C99-9876209080D4}"/>
              </a:ext>
            </a:extLst>
          </p:cNvPr>
          <p:cNvSpPr/>
          <p:nvPr/>
        </p:nvSpPr>
        <p:spPr>
          <a:xfrm>
            <a:off x="2674069" y="5059363"/>
            <a:ext cx="4241081" cy="425644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9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8 - Invisibile </a:t>
            </a:r>
          </a:p>
        </p:txBody>
      </p:sp>
      <p:pic>
        <p:nvPicPr>
          <p:cNvPr id="4" name="Immagine 4" descr="Immagine che contiene interno, muro, lavandino, Bancone&#10;&#10;Descrizione generata automaticamente">
            <a:extLst>
              <a:ext uri="{FF2B5EF4-FFF2-40B4-BE49-F238E27FC236}">
                <a16:creationId xmlns:a16="http://schemas.microsoft.com/office/drawing/2014/main" id="{AFC978F7-C96F-571E-175B-536CF6A78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1112" y="2023959"/>
            <a:ext cx="4038600" cy="2978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2D5EE0CA-D68C-2A04-15F4-B84FC7027A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12" y="1711325"/>
            <a:ext cx="2244003" cy="3940445"/>
          </a:xfrm>
          <a:prstGeom prst="rect">
            <a:avLst/>
          </a:prstGeom>
        </p:spPr>
      </p:pic>
      <p:sp>
        <p:nvSpPr>
          <p:cNvPr id="14" name="Benefici dell’H2O idrogenata riduzione dello stress ossidativo">
            <a:extLst>
              <a:ext uri="{FF2B5EF4-FFF2-40B4-BE49-F238E27FC236}">
                <a16:creationId xmlns:a16="http://schemas.microsoft.com/office/drawing/2014/main" id="{2E833373-F52D-0D92-9045-A4ADB5AE1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62" y="136669"/>
            <a:ext cx="11198226" cy="867207"/>
          </a:xfrm>
          <a:prstGeom prst="rect">
            <a:avLst/>
          </a:prstGeom>
          <a:noFill/>
          <a:ln>
            <a:noFill/>
          </a:ln>
        </p:spPr>
        <p:txBody>
          <a:bodyPr wrap="square" lIns="40790" tIns="40790" rIns="40790" bIns="40790" anchor="ctr">
            <a:spAutoFit/>
          </a:bodyPr>
          <a:lstStyle>
            <a:lvl1pPr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 defTabSz="412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51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entury Gothic" panose="020B0502020202020204" pitchFamily="34" charset="0"/>
              </a:rPr>
              <a:t>PERCHÉ SCEGLIERE HYDROPURA</a:t>
            </a:r>
          </a:p>
        </p:txBody>
      </p:sp>
    </p:spTree>
    <p:extLst>
      <p:ext uri="{BB962C8B-B14F-4D97-AF65-F5344CB8AC3E}">
        <p14:creationId xmlns:p14="http://schemas.microsoft.com/office/powerpoint/2010/main" val="886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45328FBB-CD77-955A-5E62-3F4FFE6F338C}"/>
              </a:ext>
            </a:extLst>
          </p:cNvPr>
          <p:cNvSpPr/>
          <p:nvPr/>
        </p:nvSpPr>
        <p:spPr>
          <a:xfrm>
            <a:off x="2117387" y="1167318"/>
            <a:ext cx="3978613" cy="386188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B961CB7-A54B-85AA-8EDD-060F0261931B}"/>
              </a:ext>
            </a:extLst>
          </p:cNvPr>
          <p:cNvSpPr/>
          <p:nvPr/>
        </p:nvSpPr>
        <p:spPr>
          <a:xfrm>
            <a:off x="7046067" y="1167318"/>
            <a:ext cx="3978613" cy="386188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0" name="Picture 6" descr="Trevi C60 HR Audiocassette Vergini da 60 minuti (30 min per lato),  Confezione da 4 Musicassette con 4 Portacassette in Plastica, Normal EQ 120  ɥs, Dimensioni Standard 110 x 62 x 70 mm : Amazon.it: Elettronica">
            <a:extLst>
              <a:ext uri="{FF2B5EF4-FFF2-40B4-BE49-F238E27FC236}">
                <a16:creationId xmlns:a16="http://schemas.microsoft.com/office/drawing/2014/main" id="{BC6D8171-6775-4C2C-B7B7-BCBD6AF4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991" y="1904173"/>
            <a:ext cx="3385924" cy="214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otify logo | Storia, valore, PNG">
            <a:extLst>
              <a:ext uri="{FF2B5EF4-FFF2-40B4-BE49-F238E27FC236}">
                <a16:creationId xmlns:a16="http://schemas.microsoft.com/office/drawing/2014/main" id="{D3BA4FB9-8F52-4A76-F59B-D234404DA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73" r="8306"/>
          <a:stretch/>
        </p:blipFill>
        <p:spPr bwMode="auto">
          <a:xfrm>
            <a:off x="7561207" y="1682218"/>
            <a:ext cx="3083601" cy="251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HANGE YOUR WATER, CHANGE YOUR LIFE">
            <a:extLst>
              <a:ext uri="{FF2B5EF4-FFF2-40B4-BE49-F238E27FC236}">
                <a16:creationId xmlns:a16="http://schemas.microsoft.com/office/drawing/2014/main" id="{147843F0-69C4-80FC-B54F-114147756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177" y="5419712"/>
            <a:ext cx="6686126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it-IT" altLang="it-IT" sz="2500" b="1" dirty="0">
                <a:solidFill>
                  <a:srgbClr val="60C6F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LE ABITUDINI DELLE PERSONE CAMBIANO</a:t>
            </a:r>
          </a:p>
        </p:txBody>
      </p:sp>
      <p:sp>
        <p:nvSpPr>
          <p:cNvPr id="3" name="Acqua">
            <a:extLst>
              <a:ext uri="{FF2B5EF4-FFF2-40B4-BE49-F238E27FC236}">
                <a16:creationId xmlns:a16="http://schemas.microsoft.com/office/drawing/2014/main" id="{D8308337-B648-4F5A-2F3B-835BCB004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100" y="110845"/>
            <a:ext cx="7198281" cy="795089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defRPr/>
            </a:pPr>
            <a:r>
              <a:rPr lang="it-IT" altLang="it-IT" sz="45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NUOVO PARADIGMA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56002EF0-5DE9-44B4-0DEF-174F1BDB91E0}"/>
              </a:ext>
            </a:extLst>
          </p:cNvPr>
          <p:cNvSpPr/>
          <p:nvPr/>
        </p:nvSpPr>
        <p:spPr>
          <a:xfrm>
            <a:off x="2117387" y="1167318"/>
            <a:ext cx="3978613" cy="386188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13A6A4EB-1C31-5CF0-BCB2-A33A394CE375}"/>
              </a:ext>
            </a:extLst>
          </p:cNvPr>
          <p:cNvSpPr/>
          <p:nvPr/>
        </p:nvSpPr>
        <p:spPr>
          <a:xfrm>
            <a:off x="7046067" y="1167318"/>
            <a:ext cx="3978613" cy="386188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magine 3" descr="Immagine che contiene telefono, Telefono fisso, telefono pubblico, muro&#10;&#10;Descrizione generata automaticamente">
            <a:extLst>
              <a:ext uri="{FF2B5EF4-FFF2-40B4-BE49-F238E27FC236}">
                <a16:creationId xmlns:a16="http://schemas.microsoft.com/office/drawing/2014/main" id="{C9EF89A1-9961-68AC-7EC7-3F24C9415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329" y="1366070"/>
            <a:ext cx="2700727" cy="3485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pic>
        <p:nvPicPr>
          <p:cNvPr id="1028" name="Picture 4" descr="APPLE iPhone 14 Pro 128GB Viola scuro">
            <a:extLst>
              <a:ext uri="{FF2B5EF4-FFF2-40B4-BE49-F238E27FC236}">
                <a16:creationId xmlns:a16="http://schemas.microsoft.com/office/drawing/2014/main" id="{61192854-C995-9FEE-718E-3F6DAF498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15" r="19915"/>
          <a:stretch/>
        </p:blipFill>
        <p:spPr bwMode="auto">
          <a:xfrm>
            <a:off x="7511760" y="1345206"/>
            <a:ext cx="3047225" cy="350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HANGE YOUR WATER, CHANGE YOUR LIFE">
            <a:extLst>
              <a:ext uri="{FF2B5EF4-FFF2-40B4-BE49-F238E27FC236}">
                <a16:creationId xmlns:a16="http://schemas.microsoft.com/office/drawing/2014/main" id="{91C0FF25-498D-56A9-A18C-56486DF4F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177" y="5419712"/>
            <a:ext cx="6686126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it-IT" altLang="it-IT" sz="2500" b="1" dirty="0">
                <a:solidFill>
                  <a:srgbClr val="60C6F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LE ABITUDINI DELLE PERSONE CAMBIANO</a:t>
            </a:r>
          </a:p>
        </p:txBody>
      </p:sp>
      <p:sp>
        <p:nvSpPr>
          <p:cNvPr id="5" name="Acqua">
            <a:extLst>
              <a:ext uri="{FF2B5EF4-FFF2-40B4-BE49-F238E27FC236}">
                <a16:creationId xmlns:a16="http://schemas.microsoft.com/office/drawing/2014/main" id="{7B7CA82E-A642-9422-8943-6791C5F8F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100" y="130723"/>
            <a:ext cx="7198281" cy="795089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defRPr/>
            </a:pPr>
            <a:r>
              <a:rPr lang="it-IT" altLang="it-IT" sz="45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NUOVO PARADIGMA</a:t>
            </a:r>
          </a:p>
        </p:txBody>
      </p:sp>
    </p:spTree>
    <p:extLst>
      <p:ext uri="{BB962C8B-B14F-4D97-AF65-F5344CB8AC3E}">
        <p14:creationId xmlns:p14="http://schemas.microsoft.com/office/powerpoint/2010/main" val="12955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EF79F71-59F2-062E-2BC5-783859CB1F40}"/>
              </a:ext>
            </a:extLst>
          </p:cNvPr>
          <p:cNvSpPr/>
          <p:nvPr/>
        </p:nvSpPr>
        <p:spPr>
          <a:xfrm>
            <a:off x="2117387" y="1167318"/>
            <a:ext cx="3978613" cy="386188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0A6EE39A-D579-8B2F-9F96-F4CFAA9BFB6E}"/>
              </a:ext>
            </a:extLst>
          </p:cNvPr>
          <p:cNvSpPr/>
          <p:nvPr/>
        </p:nvSpPr>
        <p:spPr>
          <a:xfrm>
            <a:off x="7046067" y="1167318"/>
            <a:ext cx="3978613" cy="386188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ELECTROLUX EW6F314N LAVATRICE, Caricamento frontale, 10 kg, 63,6 cm, Classe A">
            <a:extLst>
              <a:ext uri="{FF2B5EF4-FFF2-40B4-BE49-F238E27FC236}">
                <a16:creationId xmlns:a16="http://schemas.microsoft.com/office/drawing/2014/main" id="{B64DE25A-D4B5-C5AE-6CEC-53FA3DC8B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8544" y="1431636"/>
            <a:ext cx="2548078" cy="334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persona, vestiti, interno, Lavare&#10;&#10;Descrizione generata automaticamente">
            <a:extLst>
              <a:ext uri="{FF2B5EF4-FFF2-40B4-BE49-F238E27FC236}">
                <a16:creationId xmlns:a16="http://schemas.microsoft.com/office/drawing/2014/main" id="{E4E5450A-5916-2F51-B375-4EEB9E7D90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2663" y="1647762"/>
            <a:ext cx="3608060" cy="2915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</p:spPr>
      </p:pic>
      <p:sp>
        <p:nvSpPr>
          <p:cNvPr id="2" name="CHANGE YOUR WATER, CHANGE YOUR LIFE">
            <a:extLst>
              <a:ext uri="{FF2B5EF4-FFF2-40B4-BE49-F238E27FC236}">
                <a16:creationId xmlns:a16="http://schemas.microsoft.com/office/drawing/2014/main" id="{334F4506-9A7A-091F-0DBD-DD90B2CF3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177" y="5419712"/>
            <a:ext cx="6686126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it-IT" altLang="it-IT" sz="2500" b="1" dirty="0">
                <a:solidFill>
                  <a:srgbClr val="60C6F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LE ABITUDINI DELLE PERSONE CAMBIANO</a:t>
            </a:r>
          </a:p>
        </p:txBody>
      </p:sp>
      <p:sp>
        <p:nvSpPr>
          <p:cNvPr id="4" name="Acqua">
            <a:extLst>
              <a:ext uri="{FF2B5EF4-FFF2-40B4-BE49-F238E27FC236}">
                <a16:creationId xmlns:a16="http://schemas.microsoft.com/office/drawing/2014/main" id="{D76E12C1-2C46-4C6B-E28B-BAB48DE84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100" y="130723"/>
            <a:ext cx="7198281" cy="795089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defRPr/>
            </a:pPr>
            <a:r>
              <a:rPr lang="it-IT" altLang="it-IT" sz="45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NUOVO PARADIGMA</a:t>
            </a:r>
          </a:p>
        </p:txBody>
      </p:sp>
    </p:spTree>
    <p:extLst>
      <p:ext uri="{BB962C8B-B14F-4D97-AF65-F5344CB8AC3E}">
        <p14:creationId xmlns:p14="http://schemas.microsoft.com/office/powerpoint/2010/main" val="29631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qua">
            <a:extLst>
              <a:ext uri="{FF2B5EF4-FFF2-40B4-BE49-F238E27FC236}">
                <a16:creationId xmlns:a16="http://schemas.microsoft.com/office/drawing/2014/main" id="{DBB1BABE-EB7D-5750-7F12-2F0328B05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81" y="-7558"/>
            <a:ext cx="10195099" cy="1333698"/>
          </a:xfrm>
          <a:prstGeom prst="rect">
            <a:avLst/>
          </a:prstGeom>
          <a:noFill/>
          <a:ln>
            <a:noFill/>
          </a:ln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8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Acqua: </a:t>
            </a:r>
            <a:r>
              <a:rPr lang="it-IT" altLang="it-IT" sz="6000" b="1" u="sng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composizione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58B3C80-03E6-9017-9521-FCFD6826EB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07334" y="1335665"/>
            <a:ext cx="3730625" cy="462157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9ED03BEB-CA63-D193-1B19-04121D5AB9E8}"/>
              </a:ext>
            </a:extLst>
          </p:cNvPr>
          <p:cNvSpPr/>
          <p:nvPr/>
        </p:nvSpPr>
        <p:spPr>
          <a:xfrm>
            <a:off x="7318182" y="2279256"/>
            <a:ext cx="3730625" cy="851292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OSSIGENO: </a:t>
            </a:r>
            <a:r>
              <a:rPr lang="it-IT" sz="22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ESSENZIALE per la vita ma… ossidante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32D80E94-81A5-7898-07AF-C1A54CF158C2}"/>
              </a:ext>
            </a:extLst>
          </p:cNvPr>
          <p:cNvSpPr/>
          <p:nvPr/>
        </p:nvSpPr>
        <p:spPr>
          <a:xfrm>
            <a:off x="7310685" y="3780259"/>
            <a:ext cx="3738122" cy="851292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IDROGENO: </a:t>
            </a:r>
            <a:r>
              <a:rPr lang="it-IT" sz="22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più POTENTE ANTIOSSIDANTE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697D94FA-6D12-1466-0696-588DFFA396D9}"/>
              </a:ext>
            </a:extLst>
          </p:cNvPr>
          <p:cNvSpPr/>
          <p:nvPr/>
        </p:nvSpPr>
        <p:spPr>
          <a:xfrm>
            <a:off x="2117387" y="1167318"/>
            <a:ext cx="3978613" cy="386188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EB4F339B-095E-CAD0-6CED-2B67BF0FDE6D}"/>
              </a:ext>
            </a:extLst>
          </p:cNvPr>
          <p:cNvSpPr/>
          <p:nvPr/>
        </p:nvSpPr>
        <p:spPr>
          <a:xfrm>
            <a:off x="7046067" y="1167318"/>
            <a:ext cx="3978613" cy="386188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cqua-boccioni-casa-no-supermercato-erogatori-a-boccione-acqua-drink-perugia-terni-umbria.jpg" descr="acqua-boccioni-casa-no-supermercato-erogatori-a-boccione-acqua-drink-perugia-terni-umbria.jpg">
            <a:extLst>
              <a:ext uri="{FF2B5EF4-FFF2-40B4-BE49-F238E27FC236}">
                <a16:creationId xmlns:a16="http://schemas.microsoft.com/office/drawing/2014/main" id="{E70AC73D-91C5-72BA-3234-E2BBB0BDE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1584" y="1391148"/>
            <a:ext cx="2970218" cy="3414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CHANGE YOUR WATER, CHANGE YOUR LIFE">
            <a:extLst>
              <a:ext uri="{FF2B5EF4-FFF2-40B4-BE49-F238E27FC236}">
                <a16:creationId xmlns:a16="http://schemas.microsoft.com/office/drawing/2014/main" id="{574A3901-7BC3-FBF6-A406-B698360C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177" y="5419712"/>
            <a:ext cx="6686126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it-IT" altLang="it-IT" sz="2500" b="1" dirty="0">
                <a:solidFill>
                  <a:srgbClr val="60C6F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LE ABITUDINI DELLE PERSONE CAMBIANO</a:t>
            </a:r>
          </a:p>
        </p:txBody>
      </p:sp>
      <p:sp>
        <p:nvSpPr>
          <p:cNvPr id="8" name="Acqua">
            <a:extLst>
              <a:ext uri="{FF2B5EF4-FFF2-40B4-BE49-F238E27FC236}">
                <a16:creationId xmlns:a16="http://schemas.microsoft.com/office/drawing/2014/main" id="{ABDA4114-F791-6CD3-4E5E-F9320D1AC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100" y="130723"/>
            <a:ext cx="7198281" cy="795089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 eaLnBrk="1">
              <a:defRPr/>
            </a:pPr>
            <a:r>
              <a:rPr lang="it-IT" altLang="it-IT" sz="45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NUOVO PARADIGMA</a:t>
            </a:r>
          </a:p>
        </p:txBody>
      </p:sp>
      <p:pic>
        <p:nvPicPr>
          <p:cNvPr id="9" name="Immagine 8" descr="Immagine che contiene testo, cilindro, bianco, design&#10;&#10;Descrizione generata automaticamente">
            <a:extLst>
              <a:ext uri="{FF2B5EF4-FFF2-40B4-BE49-F238E27FC236}">
                <a16:creationId xmlns:a16="http://schemas.microsoft.com/office/drawing/2014/main" id="{472366AE-5CD0-E744-C0DF-1B6426CD6B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610" y="1299820"/>
            <a:ext cx="2052885" cy="36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qua">
            <a:extLst>
              <a:ext uri="{FF2B5EF4-FFF2-40B4-BE49-F238E27FC236}">
                <a16:creationId xmlns:a16="http://schemas.microsoft.com/office/drawing/2014/main" id="{37AAC2D4-2BF3-FE12-5CCB-881027C5B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81" y="146330"/>
            <a:ext cx="8188780" cy="1025922"/>
          </a:xfrm>
          <a:prstGeom prst="rect">
            <a:avLst/>
          </a:prstGeom>
          <a:noFill/>
          <a:ln>
            <a:noFill/>
          </a:ln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6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fotografia odierna</a:t>
            </a:r>
            <a:endParaRPr lang="it-IT" altLang="it-IT" sz="6000" b="1" u="sng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FB37CF8-A917-2D1E-4E44-6903F4934BFD}"/>
              </a:ext>
            </a:extLst>
          </p:cNvPr>
          <p:cNvSpPr/>
          <p:nvPr/>
        </p:nvSpPr>
        <p:spPr>
          <a:xfrm>
            <a:off x="7574623" y="5275480"/>
            <a:ext cx="4135639" cy="476722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GRANDE OPPORTUNITÀ</a:t>
            </a:r>
            <a:endParaRPr lang="it-IT" sz="220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2EDB17B-3D69-42AF-1A34-6543AD5D7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838" y="706992"/>
            <a:ext cx="5284302" cy="5284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ccia in giù 7">
            <a:extLst>
              <a:ext uri="{FF2B5EF4-FFF2-40B4-BE49-F238E27FC236}">
                <a16:creationId xmlns:a16="http://schemas.microsoft.com/office/drawing/2014/main" id="{26F8D925-41B7-00D6-D7F7-97845F18CADA}"/>
              </a:ext>
            </a:extLst>
          </p:cNvPr>
          <p:cNvSpPr/>
          <p:nvPr/>
        </p:nvSpPr>
        <p:spPr>
          <a:xfrm>
            <a:off x="9434632" y="4454505"/>
            <a:ext cx="418290" cy="612843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67F51954-8488-404B-F160-11E88FDC551B}"/>
              </a:ext>
            </a:extLst>
          </p:cNvPr>
          <p:cNvSpPr/>
          <p:nvPr/>
        </p:nvSpPr>
        <p:spPr>
          <a:xfrm>
            <a:off x="7577294" y="1552925"/>
            <a:ext cx="4132968" cy="919396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Popolazione di circa </a:t>
            </a:r>
            <a:br>
              <a:rPr lang="it-IT" sz="24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4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25.000.000</a:t>
            </a:r>
            <a:r>
              <a:rPr lang="it-IT" sz="24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famiglie</a:t>
            </a:r>
            <a:endParaRPr lang="it-IT" b="0" kern="0" cap="none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160CE455-79CF-619F-927D-9A6D0D1440BB}"/>
              </a:ext>
            </a:extLst>
          </p:cNvPr>
          <p:cNvSpPr/>
          <p:nvPr/>
        </p:nvSpPr>
        <p:spPr>
          <a:xfrm>
            <a:off x="7577294" y="2769122"/>
            <a:ext cx="4132968" cy="1328019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Oggi, sono installati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all’incirca </a:t>
            </a:r>
            <a:r>
              <a:rPr lang="it-IT" sz="24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20.000</a:t>
            </a:r>
            <a:r>
              <a:rPr lang="it-IT" sz="24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impianti 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depurazione casalinga. </a:t>
            </a:r>
          </a:p>
        </p:txBody>
      </p:sp>
    </p:spTree>
    <p:extLst>
      <p:ext uri="{BB962C8B-B14F-4D97-AF65-F5344CB8AC3E}">
        <p14:creationId xmlns:p14="http://schemas.microsoft.com/office/powerpoint/2010/main" val="13914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cqua">
            <a:extLst>
              <a:ext uri="{FF2B5EF4-FFF2-40B4-BE49-F238E27FC236}">
                <a16:creationId xmlns:a16="http://schemas.microsoft.com/office/drawing/2014/main" id="{07F3EDC9-0380-0F57-8953-3181407B4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47" y="693"/>
            <a:ext cx="11526982" cy="117981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450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Paradosso dell’ </a:t>
            </a:r>
            <a:r>
              <a:rPr lang="it-IT" altLang="it-IT" sz="7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OSSIGENO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759913C-224B-77D2-5E2F-031A8092821E}"/>
              </a:ext>
            </a:extLst>
          </p:cNvPr>
          <p:cNvSpPr/>
          <p:nvPr/>
        </p:nvSpPr>
        <p:spPr>
          <a:xfrm>
            <a:off x="2699658" y="1828564"/>
            <a:ext cx="8360036" cy="3200872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600" i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600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vita inizia con il primo atto inspiratorio e termina con l'ultimo atto espiratorio e dal principio alla fine </a:t>
            </a:r>
            <a:r>
              <a:rPr lang="it-IT" sz="2600" i="1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viviamo grazie all'ossigeno </a:t>
            </a:r>
            <a:r>
              <a:rPr lang="it-IT" sz="2600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 al tempo stesso </a:t>
            </a:r>
            <a:r>
              <a:rPr lang="it-IT" sz="2600" i="1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invecchiamo proprio per colpa delle sue scorie</a:t>
            </a:r>
            <a:r>
              <a:rPr lang="it-IT" sz="2600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Questo è il "paradosso dell'Ossigeno".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600" i="1" kern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2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>
            <a:extLst>
              <a:ext uri="{FF2B5EF4-FFF2-40B4-BE49-F238E27FC236}">
                <a16:creationId xmlns:a16="http://schemas.microsoft.com/office/drawing/2014/main" id="{F37EAC53-287B-6C14-0F93-5AD408E5B3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861" y="1895760"/>
            <a:ext cx="5513024" cy="3538804"/>
          </a:xfrm>
          <a:prstGeom prst="rect">
            <a:avLst/>
          </a:prstGeom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90D9EB62-4136-5970-0D72-21E155BE0722}"/>
              </a:ext>
            </a:extLst>
          </p:cNvPr>
          <p:cNvSpPr/>
          <p:nvPr/>
        </p:nvSpPr>
        <p:spPr>
          <a:xfrm>
            <a:off x="7527636" y="322396"/>
            <a:ext cx="3911244" cy="851292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DIMENSIONI</a:t>
            </a:r>
            <a:r>
              <a:rPr lang="it-IT" sz="24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it-IT" sz="2400" kern="0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2000" b="0" kern="0" cap="none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rispetto agli altri antiossidanti</a:t>
            </a:r>
          </a:p>
        </p:txBody>
      </p:sp>
      <p:sp>
        <p:nvSpPr>
          <p:cNvPr id="4" name="Acqua">
            <a:extLst>
              <a:ext uri="{FF2B5EF4-FFF2-40B4-BE49-F238E27FC236}">
                <a16:creationId xmlns:a16="http://schemas.microsoft.com/office/drawing/2014/main" id="{F358845E-1253-FCEE-B8DA-4C76E623D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3675" y="172893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it-IT" altLang="it-IT" sz="28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70%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403D513-91CD-34CF-B48A-BE89C9AE3D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9388" y="4884880"/>
            <a:ext cx="883024" cy="481853"/>
          </a:xfrm>
          <a:prstGeom prst="rect">
            <a:avLst/>
          </a:prstGeom>
        </p:spPr>
      </p:pic>
      <p:sp>
        <p:nvSpPr>
          <p:cNvPr id="21" name="Acqua">
            <a:extLst>
              <a:ext uri="{FF2B5EF4-FFF2-40B4-BE49-F238E27FC236}">
                <a16:creationId xmlns:a16="http://schemas.microsoft.com/office/drawing/2014/main" id="{96C5BF4D-F838-D1D8-29F4-577EFD080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81" y="-7558"/>
            <a:ext cx="4668266" cy="1333698"/>
          </a:xfrm>
          <a:prstGeom prst="rect">
            <a:avLst/>
          </a:prstGeom>
          <a:noFill/>
          <a:ln>
            <a:noFill/>
          </a:ln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8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Idrogeno</a:t>
            </a:r>
            <a:endParaRPr lang="it-IT" altLang="it-IT" sz="6000" b="1" u="sng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B831EE6-864F-543B-1AC5-77D80A363B71}"/>
              </a:ext>
            </a:extLst>
          </p:cNvPr>
          <p:cNvSpPr/>
          <p:nvPr/>
        </p:nvSpPr>
        <p:spPr>
          <a:xfrm>
            <a:off x="2138189" y="2069792"/>
            <a:ext cx="3926141" cy="851292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 la molecola </a:t>
            </a:r>
            <a:r>
              <a:rPr lang="it-IT" sz="22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più piccola e leggera </a:t>
            </a:r>
            <a:r>
              <a:rPr lang="it-IT" sz="22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presente in natura</a:t>
            </a:r>
            <a:endParaRPr lang="it-IT" sz="220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E173A546-B607-3F66-C5F9-0738878C3642}"/>
              </a:ext>
            </a:extLst>
          </p:cNvPr>
          <p:cNvSpPr/>
          <p:nvPr/>
        </p:nvSpPr>
        <p:spPr>
          <a:xfrm>
            <a:off x="2138185" y="3245836"/>
            <a:ext cx="3926141" cy="1225863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Rapida circolazione all'interno del corpo grazie alle sue </a:t>
            </a:r>
            <a:r>
              <a:rPr lang="it-IT" sz="22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micro-dimensioni</a:t>
            </a:r>
            <a:endParaRPr lang="it-IT" sz="2200" b="0" kern="0" cap="none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DBD200B-0066-5080-C4A3-68EE4481E3E4}"/>
              </a:ext>
            </a:extLst>
          </p:cNvPr>
          <p:cNvSpPr/>
          <p:nvPr/>
        </p:nvSpPr>
        <p:spPr>
          <a:xfrm>
            <a:off x="2138183" y="4795191"/>
            <a:ext cx="3926141" cy="476722"/>
          </a:xfrm>
          <a:prstGeom prst="roundRect">
            <a:avLst/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Alta solubilità </a:t>
            </a:r>
            <a:r>
              <a:rPr lang="it-IT" sz="22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acqua</a:t>
            </a:r>
            <a:endParaRPr lang="it-IT" sz="2200" b="0" kern="0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2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E173A546-B607-3F66-C5F9-0738878C3642}"/>
              </a:ext>
            </a:extLst>
          </p:cNvPr>
          <p:cNvSpPr/>
          <p:nvPr/>
        </p:nvSpPr>
        <p:spPr>
          <a:xfrm>
            <a:off x="2129388" y="2327422"/>
            <a:ext cx="3926139" cy="2557458"/>
          </a:xfrm>
          <a:prstGeom prst="roundRect">
            <a:avLst>
              <a:gd name="adj" fmla="val 7427"/>
            </a:avLst>
          </a:prstGeom>
          <a:solidFill>
            <a:srgbClr val="60C6F2"/>
          </a:solidFill>
          <a:ln w="285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Proprio per le sue micro dimensioni, a differenza di tutti gli altri antiossidanti, ha la possibilità di penetrare attraverso i tessuti (e non solo tramite flusso sanguigno).</a:t>
            </a:r>
            <a:endParaRPr lang="it-IT" sz="2200" b="0" kern="0" cap="none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F37EAC53-287B-6C14-0F93-5AD408E5B3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861" y="1895760"/>
            <a:ext cx="5513024" cy="3538804"/>
          </a:xfrm>
          <a:prstGeom prst="rect">
            <a:avLst/>
          </a:prstGeom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90D9EB62-4136-5970-0D72-21E155BE0722}"/>
              </a:ext>
            </a:extLst>
          </p:cNvPr>
          <p:cNvSpPr/>
          <p:nvPr/>
        </p:nvSpPr>
        <p:spPr>
          <a:xfrm>
            <a:off x="7527636" y="322397"/>
            <a:ext cx="3911244" cy="851292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0" kern="0" cap="none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IL PIÙ POTENTE </a:t>
            </a:r>
            <a:r>
              <a:rPr lang="it-IT" sz="2000" b="0" kern="0" cap="none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antiossidante</a:t>
            </a:r>
          </a:p>
        </p:txBody>
      </p:sp>
      <p:sp>
        <p:nvSpPr>
          <p:cNvPr id="4" name="Acqua">
            <a:extLst>
              <a:ext uri="{FF2B5EF4-FFF2-40B4-BE49-F238E27FC236}">
                <a16:creationId xmlns:a16="http://schemas.microsoft.com/office/drawing/2014/main" id="{F358845E-1253-FCEE-B8DA-4C76E623D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3675" y="172893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it-IT" altLang="it-IT" sz="2800" b="1" dirty="0">
                <a:solidFill>
                  <a:schemeClr val="bg1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70%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403D513-91CD-34CF-B48A-BE89C9AE3D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9388" y="4884880"/>
            <a:ext cx="883024" cy="481853"/>
          </a:xfrm>
          <a:prstGeom prst="rect">
            <a:avLst/>
          </a:prstGeom>
        </p:spPr>
      </p:pic>
      <p:sp>
        <p:nvSpPr>
          <p:cNvPr id="21" name="Acqua">
            <a:extLst>
              <a:ext uri="{FF2B5EF4-FFF2-40B4-BE49-F238E27FC236}">
                <a16:creationId xmlns:a16="http://schemas.microsoft.com/office/drawing/2014/main" id="{96C5BF4D-F838-D1D8-29F4-577EFD080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81" y="-7558"/>
            <a:ext cx="4668266" cy="1333698"/>
          </a:xfrm>
          <a:prstGeom prst="rect">
            <a:avLst/>
          </a:prstGeom>
          <a:noFill/>
          <a:ln>
            <a:noFill/>
          </a:ln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Helvetica" panose="020B0604020202020204" pitchFamily="34" charset="0"/>
                <a:cs typeface="Helvetica" panose="020B0604020202020204" pitchFamily="34" charset="0"/>
                <a:sym typeface="Calibri" panose="020F0502020204030204" pitchFamily="34" charset="0"/>
              </a:defRPr>
            </a:lvl9pPr>
          </a:lstStyle>
          <a:p>
            <a:pPr eaLnBrk="1">
              <a:defRPr/>
            </a:pPr>
            <a:r>
              <a:rPr lang="it-IT" altLang="it-IT" sz="8000" b="1" dirty="0">
                <a:solidFill>
                  <a:srgbClr val="60C6F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Idrogeno</a:t>
            </a:r>
            <a:endParaRPr lang="it-IT" altLang="it-IT" sz="6000" b="1" u="sng" dirty="0">
              <a:solidFill>
                <a:srgbClr val="60C6F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9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ED1D681-FF5C-C60D-C1B4-8168819999EC}"/>
              </a:ext>
            </a:extLst>
          </p:cNvPr>
          <p:cNvSpPr/>
          <p:nvPr/>
        </p:nvSpPr>
        <p:spPr>
          <a:xfrm>
            <a:off x="2262909" y="1098087"/>
            <a:ext cx="9467273" cy="3779754"/>
          </a:xfrm>
          <a:prstGeom prst="roundRect">
            <a:avLst/>
          </a:prstGeom>
          <a:solidFill>
            <a:schemeClr val="bg1"/>
          </a:solidFill>
          <a:ln w="28575" cap="flat">
            <a:solidFill>
              <a:srgbClr val="60C6F2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500" kern="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2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Siamo orgogliosi </a:t>
            </a:r>
            <a:br>
              <a:rPr lang="it-IT" sz="82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it-IT" sz="8200" kern="0" dirty="0">
                <a:solidFill>
                  <a:srgbClr val="60C6F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 presentarvi…</a:t>
            </a: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500" kern="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 Light"/>
        <a:ea typeface="Calibri Light"/>
        <a:cs typeface="Calibri Light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 Light"/>
        <a:ea typeface="Calibri Light"/>
        <a:cs typeface="Calibri Light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7097</TotalTime>
  <Words>1480</Words>
  <Application>Microsoft Office PowerPoint</Application>
  <PresentationFormat>Widescreen</PresentationFormat>
  <Paragraphs>224</Paragraphs>
  <Slides>51</Slides>
  <Notes>1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7" baseType="lpstr">
      <vt:lpstr>Open Sans Light</vt:lpstr>
      <vt:lpstr>Open Sans</vt:lpstr>
      <vt:lpstr>Arial</vt:lpstr>
      <vt:lpstr>Calibri</vt:lpstr>
      <vt:lpstr>Open Sans Extrabold</vt:lpstr>
      <vt:lpstr>White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Marco Venturi</cp:lastModifiedBy>
  <cp:revision>128</cp:revision>
  <dcterms:modified xsi:type="dcterms:W3CDTF">2023-08-03T09:07:45Z</dcterms:modified>
</cp:coreProperties>
</file>